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29"/>
  </p:notesMasterIdLst>
  <p:sldIdLst>
    <p:sldId id="312" r:id="rId4"/>
    <p:sldId id="256" r:id="rId5"/>
    <p:sldId id="259" r:id="rId6"/>
    <p:sldId id="257" r:id="rId7"/>
    <p:sldId id="299" r:id="rId8"/>
    <p:sldId id="308" r:id="rId9"/>
    <p:sldId id="309" r:id="rId10"/>
    <p:sldId id="300" r:id="rId11"/>
    <p:sldId id="265" r:id="rId12"/>
    <p:sldId id="293" r:id="rId13"/>
    <p:sldId id="294" r:id="rId14"/>
    <p:sldId id="295" r:id="rId15"/>
    <p:sldId id="296" r:id="rId16"/>
    <p:sldId id="297" r:id="rId17"/>
    <p:sldId id="310" r:id="rId18"/>
    <p:sldId id="298" r:id="rId19"/>
    <p:sldId id="302" r:id="rId20"/>
    <p:sldId id="303" r:id="rId21"/>
    <p:sldId id="304" r:id="rId22"/>
    <p:sldId id="314" r:id="rId23"/>
    <p:sldId id="305" r:id="rId24"/>
    <p:sldId id="311" r:id="rId25"/>
    <p:sldId id="313" r:id="rId26"/>
    <p:sldId id="306" r:id="rId27"/>
    <p:sldId id="307" r:id="rId28"/>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5A044"/>
    <a:srgbClr val="9D4376"/>
    <a:srgbClr val="0000FF"/>
    <a:srgbClr val="F9F6D2"/>
    <a:srgbClr val="E6D1A0"/>
    <a:srgbClr val="E5D7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46" autoAdjust="0"/>
    <p:restoredTop sz="96395" autoAdjust="0"/>
  </p:normalViewPr>
  <p:slideViewPr>
    <p:cSldViewPr>
      <p:cViewPr varScale="1">
        <p:scale>
          <a:sx n="111" d="100"/>
          <a:sy n="111" d="100"/>
        </p:scale>
        <p:origin x="162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1.xml"/><Relationship Id="rId21" Type="http://schemas.openxmlformats.org/officeDocument/2006/relationships/slide" Target="slides/slide18.xml"/><Relationship Id="rId34"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35" Type="http://schemas.openxmlformats.org/officeDocument/2006/relationships/customXml" Target="../customXml/item3.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SI FRÉDÉRIC" userId="efd17c08-5a11-4f92-be95-15e7f6ed2442" providerId="ADAL" clId="{309B461E-4453-4101-88EB-68EAE602BEC0}"/>
  </pc:docChgLst>
  <pc:docChgLst>
    <pc:chgData name="ROSSI FRÉDÉRIC" userId="efd17c08-5a11-4f92-be95-15e7f6ed2442" providerId="ADAL" clId="{583E19A1-27B0-46DC-B99B-BC8A69FB4DAC}"/>
  </pc:docChgLst>
  <pc:docChgLst>
    <pc:chgData name="ROSSI FRÉDÉRIC" userId="efd17c08-5a11-4f92-be95-15e7f6ed2442" providerId="ADAL" clId="{8FE94036-8DCF-43D4-921F-8E6C0139C3E8}"/>
  </pc:docChgLst>
  <pc:docChgLst>
    <pc:chgData name="ROSSI FRÉDÉRIC" userId="efd17c08-5a11-4f92-be95-15e7f6ed2442" providerId="ADAL" clId="{4EEABAEC-D348-4A07-AFEC-F7C9F69B6BA0}"/>
    <pc:docChg chg="custSel modSld">
      <pc:chgData name="ROSSI FRÉDÉRIC" userId="efd17c08-5a11-4f92-be95-15e7f6ed2442" providerId="ADAL" clId="{4EEABAEC-D348-4A07-AFEC-F7C9F69B6BA0}" dt="2023-02-24T07:40:03.784" v="51" actId="1076"/>
      <pc:docMkLst>
        <pc:docMk/>
      </pc:docMkLst>
      <pc:sldChg chg="addSp delSp modSp">
        <pc:chgData name="ROSSI FRÉDÉRIC" userId="efd17c08-5a11-4f92-be95-15e7f6ed2442" providerId="ADAL" clId="{4EEABAEC-D348-4A07-AFEC-F7C9F69B6BA0}" dt="2023-02-24T07:37:08.684" v="16" actId="13926"/>
        <pc:sldMkLst>
          <pc:docMk/>
          <pc:sldMk cId="0" sldId="256"/>
        </pc:sldMkLst>
        <pc:spChg chg="add mod">
          <ac:chgData name="ROSSI FRÉDÉRIC" userId="efd17c08-5a11-4f92-be95-15e7f6ed2442" providerId="ADAL" clId="{4EEABAEC-D348-4A07-AFEC-F7C9F69B6BA0}" dt="2023-02-24T07:37:08.684" v="16" actId="13926"/>
          <ac:spMkLst>
            <pc:docMk/>
            <pc:sldMk cId="0" sldId="256"/>
            <ac:spMk id="13" creationId="{886307E0-915E-4E6F-8E70-386E0CF1DCDC}"/>
          </ac:spMkLst>
        </pc:spChg>
        <pc:spChg chg="mod">
          <ac:chgData name="ROSSI FRÉDÉRIC" userId="efd17c08-5a11-4f92-be95-15e7f6ed2442" providerId="ADAL" clId="{4EEABAEC-D348-4A07-AFEC-F7C9F69B6BA0}" dt="2023-02-24T07:35:03.154" v="3" actId="1076"/>
          <ac:spMkLst>
            <pc:docMk/>
            <pc:sldMk cId="0" sldId="256"/>
            <ac:spMk id="16" creationId="{7EF3523C-A9C1-4B75-87A0-A1671932AA69}"/>
          </ac:spMkLst>
        </pc:spChg>
        <pc:picChg chg="add del">
          <ac:chgData name="ROSSI FRÉDÉRIC" userId="efd17c08-5a11-4f92-be95-15e7f6ed2442" providerId="ADAL" clId="{4EEABAEC-D348-4A07-AFEC-F7C9F69B6BA0}" dt="2023-02-24T07:34:50.516" v="1"/>
          <ac:picMkLst>
            <pc:docMk/>
            <pc:sldMk cId="0" sldId="256"/>
            <ac:picMk id="5" creationId="{5F095E43-8940-4D81-8966-1CBB7290C9E3}"/>
          </ac:picMkLst>
        </pc:picChg>
      </pc:sldChg>
      <pc:sldChg chg="addSp delSp modSp">
        <pc:chgData name="ROSSI FRÉDÉRIC" userId="efd17c08-5a11-4f92-be95-15e7f6ed2442" providerId="ADAL" clId="{4EEABAEC-D348-4A07-AFEC-F7C9F69B6BA0}" dt="2023-02-24T07:37:41.376" v="21" actId="1076"/>
        <pc:sldMkLst>
          <pc:docMk/>
          <pc:sldMk cId="0" sldId="257"/>
        </pc:sldMkLst>
        <pc:spChg chg="mod">
          <ac:chgData name="ROSSI FRÉDÉRIC" userId="efd17c08-5a11-4f92-be95-15e7f6ed2442" providerId="ADAL" clId="{4EEABAEC-D348-4A07-AFEC-F7C9F69B6BA0}" dt="2023-02-24T07:37:41.376" v="21" actId="1076"/>
          <ac:spMkLst>
            <pc:docMk/>
            <pc:sldMk cId="0" sldId="257"/>
            <ac:spMk id="13" creationId="{6CEE5162-4EF3-4B19-9502-126EC533A7BC}"/>
          </ac:spMkLst>
        </pc:spChg>
        <pc:spChg chg="del">
          <ac:chgData name="ROSSI FRÉDÉRIC" userId="efd17c08-5a11-4f92-be95-15e7f6ed2442" providerId="ADAL" clId="{4EEABAEC-D348-4A07-AFEC-F7C9F69B6BA0}" dt="2023-02-24T07:37:21.081" v="19" actId="478"/>
          <ac:spMkLst>
            <pc:docMk/>
            <pc:sldMk cId="0" sldId="257"/>
            <ac:spMk id="14" creationId="{BAA73638-8748-41A9-A495-77E8561FF508}"/>
          </ac:spMkLst>
        </pc:spChg>
        <pc:spChg chg="add">
          <ac:chgData name="ROSSI FRÉDÉRIC" userId="efd17c08-5a11-4f92-be95-15e7f6ed2442" providerId="ADAL" clId="{4EEABAEC-D348-4A07-AFEC-F7C9F69B6BA0}" dt="2023-02-24T07:37:21.550" v="20"/>
          <ac:spMkLst>
            <pc:docMk/>
            <pc:sldMk cId="0" sldId="257"/>
            <ac:spMk id="15" creationId="{04DE85DE-61DC-4445-BD6A-9CCE34FAECE0}"/>
          </ac:spMkLst>
        </pc:spChg>
      </pc:sldChg>
      <pc:sldChg chg="addSp delSp modSp">
        <pc:chgData name="ROSSI FRÉDÉRIC" userId="efd17c08-5a11-4f92-be95-15e7f6ed2442" providerId="ADAL" clId="{4EEABAEC-D348-4A07-AFEC-F7C9F69B6BA0}" dt="2023-02-24T07:37:17.235" v="18"/>
        <pc:sldMkLst>
          <pc:docMk/>
          <pc:sldMk cId="0" sldId="259"/>
        </pc:sldMkLst>
        <pc:spChg chg="add del">
          <ac:chgData name="ROSSI FRÉDÉRIC" userId="efd17c08-5a11-4f92-be95-15e7f6ed2442" providerId="ADAL" clId="{4EEABAEC-D348-4A07-AFEC-F7C9F69B6BA0}" dt="2023-02-24T07:37:16.855" v="17" actId="478"/>
          <ac:spMkLst>
            <pc:docMk/>
            <pc:sldMk cId="0" sldId="259"/>
            <ac:spMk id="15" creationId="{FB5A27D1-8A93-44BF-877E-A1B71FAFCD2D}"/>
          </ac:spMkLst>
        </pc:spChg>
        <pc:spChg chg="mod">
          <ac:chgData name="ROSSI FRÉDÉRIC" userId="efd17c08-5a11-4f92-be95-15e7f6ed2442" providerId="ADAL" clId="{4EEABAEC-D348-4A07-AFEC-F7C9F69B6BA0}" dt="2023-02-24T07:35:11.576" v="5" actId="1076"/>
          <ac:spMkLst>
            <pc:docMk/>
            <pc:sldMk cId="0" sldId="259"/>
            <ac:spMk id="19" creationId="{CFF31210-C81B-4B59-96E2-56C169A6ECE8}"/>
          </ac:spMkLst>
        </pc:spChg>
        <pc:spChg chg="add">
          <ac:chgData name="ROSSI FRÉDÉRIC" userId="efd17c08-5a11-4f92-be95-15e7f6ed2442" providerId="ADAL" clId="{4EEABAEC-D348-4A07-AFEC-F7C9F69B6BA0}" dt="2023-02-24T07:37:17.235" v="18"/>
          <ac:spMkLst>
            <pc:docMk/>
            <pc:sldMk cId="0" sldId="259"/>
            <ac:spMk id="20" creationId="{A50225D0-41A9-4975-BAF4-D2BD0C4FD791}"/>
          </ac:spMkLst>
        </pc:spChg>
      </pc:sldChg>
      <pc:sldChg chg="modSp">
        <pc:chgData name="ROSSI FRÉDÉRIC" userId="efd17c08-5a11-4f92-be95-15e7f6ed2442" providerId="ADAL" clId="{4EEABAEC-D348-4A07-AFEC-F7C9F69B6BA0}" dt="2023-02-24T07:39:55.824" v="50" actId="1076"/>
        <pc:sldMkLst>
          <pc:docMk/>
          <pc:sldMk cId="2736567410" sldId="265"/>
        </pc:sldMkLst>
        <pc:spChg chg="mod">
          <ac:chgData name="ROSSI FRÉDÉRIC" userId="efd17c08-5a11-4f92-be95-15e7f6ed2442" providerId="ADAL" clId="{4EEABAEC-D348-4A07-AFEC-F7C9F69B6BA0}" dt="2023-02-24T07:39:55.824" v="50" actId="1076"/>
          <ac:spMkLst>
            <pc:docMk/>
            <pc:sldMk cId="2736567410" sldId="265"/>
            <ac:spMk id="18" creationId="{F8913E42-D520-44A3-AEA6-FE9F0CB046A8}"/>
          </ac:spMkLst>
        </pc:spChg>
      </pc:sldChg>
      <pc:sldChg chg="modSp">
        <pc:chgData name="ROSSI FRÉDÉRIC" userId="efd17c08-5a11-4f92-be95-15e7f6ed2442" providerId="ADAL" clId="{4EEABAEC-D348-4A07-AFEC-F7C9F69B6BA0}" dt="2023-02-24T07:39:52.208" v="49" actId="1076"/>
        <pc:sldMkLst>
          <pc:docMk/>
          <pc:sldMk cId="2645341136" sldId="293"/>
        </pc:sldMkLst>
        <pc:spChg chg="mod">
          <ac:chgData name="ROSSI FRÉDÉRIC" userId="efd17c08-5a11-4f92-be95-15e7f6ed2442" providerId="ADAL" clId="{4EEABAEC-D348-4A07-AFEC-F7C9F69B6BA0}" dt="2023-02-24T07:39:52.208" v="49" actId="1076"/>
          <ac:spMkLst>
            <pc:docMk/>
            <pc:sldMk cId="2645341136" sldId="293"/>
            <ac:spMk id="27" creationId="{6A474CFF-4CD7-492B-AC90-A18960D9A078}"/>
          </ac:spMkLst>
        </pc:spChg>
      </pc:sldChg>
      <pc:sldChg chg="modSp">
        <pc:chgData name="ROSSI FRÉDÉRIC" userId="efd17c08-5a11-4f92-be95-15e7f6ed2442" providerId="ADAL" clId="{4EEABAEC-D348-4A07-AFEC-F7C9F69B6BA0}" dt="2023-02-24T07:39:47.568" v="48" actId="1076"/>
        <pc:sldMkLst>
          <pc:docMk/>
          <pc:sldMk cId="2787024288" sldId="294"/>
        </pc:sldMkLst>
        <pc:spChg chg="mod">
          <ac:chgData name="ROSSI FRÉDÉRIC" userId="efd17c08-5a11-4f92-be95-15e7f6ed2442" providerId="ADAL" clId="{4EEABAEC-D348-4A07-AFEC-F7C9F69B6BA0}" dt="2023-02-24T07:39:47.568" v="48" actId="1076"/>
          <ac:spMkLst>
            <pc:docMk/>
            <pc:sldMk cId="2787024288" sldId="294"/>
            <ac:spMk id="28" creationId="{BA8B318A-9A83-4F65-8A52-F326ADE31D28}"/>
          </ac:spMkLst>
        </pc:spChg>
      </pc:sldChg>
      <pc:sldChg chg="modSp">
        <pc:chgData name="ROSSI FRÉDÉRIC" userId="efd17c08-5a11-4f92-be95-15e7f6ed2442" providerId="ADAL" clId="{4EEABAEC-D348-4A07-AFEC-F7C9F69B6BA0}" dt="2023-02-24T07:39:43.440" v="47" actId="1076"/>
        <pc:sldMkLst>
          <pc:docMk/>
          <pc:sldMk cId="1950627921" sldId="295"/>
        </pc:sldMkLst>
        <pc:spChg chg="mod">
          <ac:chgData name="ROSSI FRÉDÉRIC" userId="efd17c08-5a11-4f92-be95-15e7f6ed2442" providerId="ADAL" clId="{4EEABAEC-D348-4A07-AFEC-F7C9F69B6BA0}" dt="2023-02-24T07:39:43.440" v="47" actId="1076"/>
          <ac:spMkLst>
            <pc:docMk/>
            <pc:sldMk cId="1950627921" sldId="295"/>
            <ac:spMk id="32" creationId="{F2D36873-8020-46F4-AA1F-183BDCE50694}"/>
          </ac:spMkLst>
        </pc:spChg>
      </pc:sldChg>
      <pc:sldChg chg="modSp">
        <pc:chgData name="ROSSI FRÉDÉRIC" userId="efd17c08-5a11-4f92-be95-15e7f6ed2442" providerId="ADAL" clId="{4EEABAEC-D348-4A07-AFEC-F7C9F69B6BA0}" dt="2023-02-24T07:39:37.736" v="46" actId="1076"/>
        <pc:sldMkLst>
          <pc:docMk/>
          <pc:sldMk cId="767535921" sldId="296"/>
        </pc:sldMkLst>
        <pc:spChg chg="mod">
          <ac:chgData name="ROSSI FRÉDÉRIC" userId="efd17c08-5a11-4f92-be95-15e7f6ed2442" providerId="ADAL" clId="{4EEABAEC-D348-4A07-AFEC-F7C9F69B6BA0}" dt="2023-02-24T07:39:37.736" v="46" actId="1076"/>
          <ac:spMkLst>
            <pc:docMk/>
            <pc:sldMk cId="767535921" sldId="296"/>
            <ac:spMk id="65" creationId="{886FAB85-9495-4D73-91CE-111B0030A729}"/>
          </ac:spMkLst>
        </pc:spChg>
      </pc:sldChg>
      <pc:sldChg chg="modSp">
        <pc:chgData name="ROSSI FRÉDÉRIC" userId="efd17c08-5a11-4f92-be95-15e7f6ed2442" providerId="ADAL" clId="{4EEABAEC-D348-4A07-AFEC-F7C9F69B6BA0}" dt="2023-02-24T07:39:33.992" v="45" actId="1076"/>
        <pc:sldMkLst>
          <pc:docMk/>
          <pc:sldMk cId="1523886813" sldId="297"/>
        </pc:sldMkLst>
        <pc:spChg chg="mod">
          <ac:chgData name="ROSSI FRÉDÉRIC" userId="efd17c08-5a11-4f92-be95-15e7f6ed2442" providerId="ADAL" clId="{4EEABAEC-D348-4A07-AFEC-F7C9F69B6BA0}" dt="2023-02-24T07:39:33.992" v="45" actId="1076"/>
          <ac:spMkLst>
            <pc:docMk/>
            <pc:sldMk cId="1523886813" sldId="297"/>
            <ac:spMk id="36" creationId="{C08C80D8-243D-4A97-95F3-EDD355C1E3A3}"/>
          </ac:spMkLst>
        </pc:spChg>
      </pc:sldChg>
      <pc:sldChg chg="modSp">
        <pc:chgData name="ROSSI FRÉDÉRIC" userId="efd17c08-5a11-4f92-be95-15e7f6ed2442" providerId="ADAL" clId="{4EEABAEC-D348-4A07-AFEC-F7C9F69B6BA0}" dt="2023-02-24T07:39:26.200" v="43" actId="1076"/>
        <pc:sldMkLst>
          <pc:docMk/>
          <pc:sldMk cId="3043309930" sldId="298"/>
        </pc:sldMkLst>
        <pc:spChg chg="mod">
          <ac:chgData name="ROSSI FRÉDÉRIC" userId="efd17c08-5a11-4f92-be95-15e7f6ed2442" providerId="ADAL" clId="{4EEABAEC-D348-4A07-AFEC-F7C9F69B6BA0}" dt="2023-02-24T07:39:26.200" v="43" actId="1076"/>
          <ac:spMkLst>
            <pc:docMk/>
            <pc:sldMk cId="3043309930" sldId="298"/>
            <ac:spMk id="71" creationId="{733BBA1F-EFC2-4A77-9921-1864904A9984}"/>
          </ac:spMkLst>
        </pc:spChg>
      </pc:sldChg>
      <pc:sldChg chg="addSp delSp modSp">
        <pc:chgData name="ROSSI FRÉDÉRIC" userId="efd17c08-5a11-4f92-be95-15e7f6ed2442" providerId="ADAL" clId="{4EEABAEC-D348-4A07-AFEC-F7C9F69B6BA0}" dt="2023-02-24T07:37:52.920" v="24" actId="1076"/>
        <pc:sldMkLst>
          <pc:docMk/>
          <pc:sldMk cId="457848287" sldId="299"/>
        </pc:sldMkLst>
        <pc:spChg chg="mod">
          <ac:chgData name="ROSSI FRÉDÉRIC" userId="efd17c08-5a11-4f92-be95-15e7f6ed2442" providerId="ADAL" clId="{4EEABAEC-D348-4A07-AFEC-F7C9F69B6BA0}" dt="2023-02-24T07:37:52.920" v="24" actId="1076"/>
          <ac:spMkLst>
            <pc:docMk/>
            <pc:sldMk cId="457848287" sldId="299"/>
            <ac:spMk id="19" creationId="{A04ED9AC-CEB1-43B7-A74F-89A9D9B91040}"/>
          </ac:spMkLst>
        </pc:spChg>
        <pc:spChg chg="del">
          <ac:chgData name="ROSSI FRÉDÉRIC" userId="efd17c08-5a11-4f92-be95-15e7f6ed2442" providerId="ADAL" clId="{4EEABAEC-D348-4A07-AFEC-F7C9F69B6BA0}" dt="2023-02-24T07:37:49.744" v="22" actId="478"/>
          <ac:spMkLst>
            <pc:docMk/>
            <pc:sldMk cId="457848287" sldId="299"/>
            <ac:spMk id="20" creationId="{4D4D2538-A3EC-475E-91ED-6450F2724F7D}"/>
          </ac:spMkLst>
        </pc:spChg>
        <pc:spChg chg="add">
          <ac:chgData name="ROSSI FRÉDÉRIC" userId="efd17c08-5a11-4f92-be95-15e7f6ed2442" providerId="ADAL" clId="{4EEABAEC-D348-4A07-AFEC-F7C9F69B6BA0}" dt="2023-02-24T07:37:50.139" v="23"/>
          <ac:spMkLst>
            <pc:docMk/>
            <pc:sldMk cId="457848287" sldId="299"/>
            <ac:spMk id="21" creationId="{26AEF025-CF1D-4B3F-9DEE-9A2DFF2DDB33}"/>
          </ac:spMkLst>
        </pc:spChg>
      </pc:sldChg>
      <pc:sldChg chg="addSp delSp modSp">
        <pc:chgData name="ROSSI FRÉDÉRIC" userId="efd17c08-5a11-4f92-be95-15e7f6ed2442" providerId="ADAL" clId="{4EEABAEC-D348-4A07-AFEC-F7C9F69B6BA0}" dt="2023-02-24T07:38:18.296" v="33" actId="1076"/>
        <pc:sldMkLst>
          <pc:docMk/>
          <pc:sldMk cId="2295425645" sldId="300"/>
        </pc:sldMkLst>
        <pc:spChg chg="del">
          <ac:chgData name="ROSSI FRÉDÉRIC" userId="efd17c08-5a11-4f92-be95-15e7f6ed2442" providerId="ADAL" clId="{4EEABAEC-D348-4A07-AFEC-F7C9F69B6BA0}" dt="2023-02-24T07:38:14.813" v="31" actId="478"/>
          <ac:spMkLst>
            <pc:docMk/>
            <pc:sldMk cId="2295425645" sldId="300"/>
            <ac:spMk id="13" creationId="{01636DAC-4A75-4D7F-8763-63BFAAD326C6}"/>
          </ac:spMkLst>
        </pc:spChg>
        <pc:spChg chg="add">
          <ac:chgData name="ROSSI FRÉDÉRIC" userId="efd17c08-5a11-4f92-be95-15e7f6ed2442" providerId="ADAL" clId="{4EEABAEC-D348-4A07-AFEC-F7C9F69B6BA0}" dt="2023-02-24T07:38:15.162" v="32"/>
          <ac:spMkLst>
            <pc:docMk/>
            <pc:sldMk cId="2295425645" sldId="300"/>
            <ac:spMk id="14" creationId="{4F8971F3-2076-438B-9EF5-641F71997512}"/>
          </ac:spMkLst>
        </pc:spChg>
        <pc:spChg chg="mod">
          <ac:chgData name="ROSSI FRÉDÉRIC" userId="efd17c08-5a11-4f92-be95-15e7f6ed2442" providerId="ADAL" clId="{4EEABAEC-D348-4A07-AFEC-F7C9F69B6BA0}" dt="2023-02-24T07:38:18.296" v="33" actId="1076"/>
          <ac:spMkLst>
            <pc:docMk/>
            <pc:sldMk cId="2295425645" sldId="300"/>
            <ac:spMk id="16" creationId="{373B2094-C428-4861-8FB1-B5E14413A4F0}"/>
          </ac:spMkLst>
        </pc:spChg>
      </pc:sldChg>
      <pc:sldChg chg="modSp">
        <pc:chgData name="ROSSI FRÉDÉRIC" userId="efd17c08-5a11-4f92-be95-15e7f6ed2442" providerId="ADAL" clId="{4EEABAEC-D348-4A07-AFEC-F7C9F69B6BA0}" dt="2023-02-24T07:39:22.360" v="42" actId="1076"/>
        <pc:sldMkLst>
          <pc:docMk/>
          <pc:sldMk cId="3229879072" sldId="302"/>
        </pc:sldMkLst>
        <pc:spChg chg="mod">
          <ac:chgData name="ROSSI FRÉDÉRIC" userId="efd17c08-5a11-4f92-be95-15e7f6ed2442" providerId="ADAL" clId="{4EEABAEC-D348-4A07-AFEC-F7C9F69B6BA0}" dt="2023-02-24T07:39:22.360" v="42" actId="1076"/>
          <ac:spMkLst>
            <pc:docMk/>
            <pc:sldMk cId="3229879072" sldId="302"/>
            <ac:spMk id="11" creationId="{131505B4-F6DF-4848-A862-3AE511F0A94A}"/>
          </ac:spMkLst>
        </pc:spChg>
      </pc:sldChg>
      <pc:sldChg chg="modSp">
        <pc:chgData name="ROSSI FRÉDÉRIC" userId="efd17c08-5a11-4f92-be95-15e7f6ed2442" providerId="ADAL" clId="{4EEABAEC-D348-4A07-AFEC-F7C9F69B6BA0}" dt="2023-02-24T07:39:18.824" v="41" actId="1076"/>
        <pc:sldMkLst>
          <pc:docMk/>
          <pc:sldMk cId="2686539033" sldId="303"/>
        </pc:sldMkLst>
        <pc:spChg chg="mod">
          <ac:chgData name="ROSSI FRÉDÉRIC" userId="efd17c08-5a11-4f92-be95-15e7f6ed2442" providerId="ADAL" clId="{4EEABAEC-D348-4A07-AFEC-F7C9F69B6BA0}" dt="2023-02-24T07:39:18.824" v="41" actId="1076"/>
          <ac:spMkLst>
            <pc:docMk/>
            <pc:sldMk cId="2686539033" sldId="303"/>
            <ac:spMk id="11" creationId="{26030697-EA8C-48CB-A4B4-CEF934D0EB14}"/>
          </ac:spMkLst>
        </pc:spChg>
      </pc:sldChg>
      <pc:sldChg chg="modSp">
        <pc:chgData name="ROSSI FRÉDÉRIC" userId="efd17c08-5a11-4f92-be95-15e7f6ed2442" providerId="ADAL" clId="{4EEABAEC-D348-4A07-AFEC-F7C9F69B6BA0}" dt="2023-02-24T07:39:15.848" v="40" actId="1076"/>
        <pc:sldMkLst>
          <pc:docMk/>
          <pc:sldMk cId="2733687821" sldId="304"/>
        </pc:sldMkLst>
        <pc:spChg chg="mod">
          <ac:chgData name="ROSSI FRÉDÉRIC" userId="efd17c08-5a11-4f92-be95-15e7f6ed2442" providerId="ADAL" clId="{4EEABAEC-D348-4A07-AFEC-F7C9F69B6BA0}" dt="2023-02-24T07:39:15.848" v="40" actId="1076"/>
          <ac:spMkLst>
            <pc:docMk/>
            <pc:sldMk cId="2733687821" sldId="304"/>
            <ac:spMk id="11" creationId="{820406D9-C9C3-45E5-8A62-495D51E8A6B8}"/>
          </ac:spMkLst>
        </pc:spChg>
      </pc:sldChg>
      <pc:sldChg chg="modSp">
        <pc:chgData name="ROSSI FRÉDÉRIC" userId="efd17c08-5a11-4f92-be95-15e7f6ed2442" providerId="ADAL" clId="{4EEABAEC-D348-4A07-AFEC-F7C9F69B6BA0}" dt="2023-02-24T07:39:07.768" v="38" actId="1076"/>
        <pc:sldMkLst>
          <pc:docMk/>
          <pc:sldMk cId="2452366623" sldId="305"/>
        </pc:sldMkLst>
        <pc:spChg chg="mod">
          <ac:chgData name="ROSSI FRÉDÉRIC" userId="efd17c08-5a11-4f92-be95-15e7f6ed2442" providerId="ADAL" clId="{4EEABAEC-D348-4A07-AFEC-F7C9F69B6BA0}" dt="2023-02-24T07:39:07.768" v="38" actId="1076"/>
          <ac:spMkLst>
            <pc:docMk/>
            <pc:sldMk cId="2452366623" sldId="305"/>
            <ac:spMk id="36" creationId="{00C01D2E-586B-401B-9130-164DDF31E231}"/>
          </ac:spMkLst>
        </pc:spChg>
      </pc:sldChg>
      <pc:sldChg chg="modSp">
        <pc:chgData name="ROSSI FRÉDÉRIC" userId="efd17c08-5a11-4f92-be95-15e7f6ed2442" providerId="ADAL" clId="{4EEABAEC-D348-4A07-AFEC-F7C9F69B6BA0}" dt="2023-02-24T07:38:56.312" v="35" actId="1076"/>
        <pc:sldMkLst>
          <pc:docMk/>
          <pc:sldMk cId="210910743" sldId="306"/>
        </pc:sldMkLst>
        <pc:spChg chg="mod">
          <ac:chgData name="ROSSI FRÉDÉRIC" userId="efd17c08-5a11-4f92-be95-15e7f6ed2442" providerId="ADAL" clId="{4EEABAEC-D348-4A07-AFEC-F7C9F69B6BA0}" dt="2023-02-24T07:38:56.312" v="35" actId="1076"/>
          <ac:spMkLst>
            <pc:docMk/>
            <pc:sldMk cId="210910743" sldId="306"/>
            <ac:spMk id="23" creationId="{5928EB6A-18C8-451B-A652-81AB3531A898}"/>
          </ac:spMkLst>
        </pc:spChg>
      </pc:sldChg>
      <pc:sldChg chg="modSp">
        <pc:chgData name="ROSSI FRÉDÉRIC" userId="efd17c08-5a11-4f92-be95-15e7f6ed2442" providerId="ADAL" clId="{4EEABAEC-D348-4A07-AFEC-F7C9F69B6BA0}" dt="2023-02-24T07:38:51.560" v="34" actId="1076"/>
        <pc:sldMkLst>
          <pc:docMk/>
          <pc:sldMk cId="4112936364" sldId="307"/>
        </pc:sldMkLst>
        <pc:spChg chg="mod">
          <ac:chgData name="ROSSI FRÉDÉRIC" userId="efd17c08-5a11-4f92-be95-15e7f6ed2442" providerId="ADAL" clId="{4EEABAEC-D348-4A07-AFEC-F7C9F69B6BA0}" dt="2023-02-24T07:38:51.560" v="34" actId="1076"/>
          <ac:spMkLst>
            <pc:docMk/>
            <pc:sldMk cId="4112936364" sldId="307"/>
            <ac:spMk id="23" creationId="{5928EB6A-18C8-451B-A652-81AB3531A898}"/>
          </ac:spMkLst>
        </pc:spChg>
      </pc:sldChg>
      <pc:sldChg chg="addSp delSp modSp">
        <pc:chgData name="ROSSI FRÉDÉRIC" userId="efd17c08-5a11-4f92-be95-15e7f6ed2442" providerId="ADAL" clId="{4EEABAEC-D348-4A07-AFEC-F7C9F69B6BA0}" dt="2023-02-24T07:38:02.792" v="27" actId="1076"/>
        <pc:sldMkLst>
          <pc:docMk/>
          <pc:sldMk cId="3145987289" sldId="308"/>
        </pc:sldMkLst>
        <pc:spChg chg="del">
          <ac:chgData name="ROSSI FRÉDÉRIC" userId="efd17c08-5a11-4f92-be95-15e7f6ed2442" providerId="ADAL" clId="{4EEABAEC-D348-4A07-AFEC-F7C9F69B6BA0}" dt="2023-02-24T07:37:59.531" v="25" actId="478"/>
          <ac:spMkLst>
            <pc:docMk/>
            <pc:sldMk cId="3145987289" sldId="308"/>
            <ac:spMk id="8" creationId="{C1BEF470-8FF7-4884-AD5D-EAA7E1A5A845}"/>
          </ac:spMkLst>
        </pc:spChg>
        <pc:spChg chg="add">
          <ac:chgData name="ROSSI FRÉDÉRIC" userId="efd17c08-5a11-4f92-be95-15e7f6ed2442" providerId="ADAL" clId="{4EEABAEC-D348-4A07-AFEC-F7C9F69B6BA0}" dt="2023-02-24T07:38:00.326" v="26"/>
          <ac:spMkLst>
            <pc:docMk/>
            <pc:sldMk cId="3145987289" sldId="308"/>
            <ac:spMk id="9" creationId="{727717F5-358F-4C08-A91B-B1A1D008B0EC}"/>
          </ac:spMkLst>
        </pc:spChg>
        <pc:spChg chg="mod">
          <ac:chgData name="ROSSI FRÉDÉRIC" userId="efd17c08-5a11-4f92-be95-15e7f6ed2442" providerId="ADAL" clId="{4EEABAEC-D348-4A07-AFEC-F7C9F69B6BA0}" dt="2023-02-24T07:38:02.792" v="27" actId="1076"/>
          <ac:spMkLst>
            <pc:docMk/>
            <pc:sldMk cId="3145987289" sldId="308"/>
            <ac:spMk id="19" creationId="{A04ED9AC-CEB1-43B7-A74F-89A9D9B91040}"/>
          </ac:spMkLst>
        </pc:spChg>
      </pc:sldChg>
      <pc:sldChg chg="addSp delSp modSp">
        <pc:chgData name="ROSSI FRÉDÉRIC" userId="efd17c08-5a11-4f92-be95-15e7f6ed2442" providerId="ADAL" clId="{4EEABAEC-D348-4A07-AFEC-F7C9F69B6BA0}" dt="2023-02-24T07:38:09.712" v="30" actId="1076"/>
        <pc:sldMkLst>
          <pc:docMk/>
          <pc:sldMk cId="110128671" sldId="309"/>
        </pc:sldMkLst>
        <pc:spChg chg="del">
          <ac:chgData name="ROSSI FRÉDÉRIC" userId="efd17c08-5a11-4f92-be95-15e7f6ed2442" providerId="ADAL" clId="{4EEABAEC-D348-4A07-AFEC-F7C9F69B6BA0}" dt="2023-02-24T07:38:06.003" v="28" actId="478"/>
          <ac:spMkLst>
            <pc:docMk/>
            <pc:sldMk cId="110128671" sldId="309"/>
            <ac:spMk id="8" creationId="{6EDCFF2C-200B-482E-8321-AA7740169D44}"/>
          </ac:spMkLst>
        </pc:spChg>
        <pc:spChg chg="add">
          <ac:chgData name="ROSSI FRÉDÉRIC" userId="efd17c08-5a11-4f92-be95-15e7f6ed2442" providerId="ADAL" clId="{4EEABAEC-D348-4A07-AFEC-F7C9F69B6BA0}" dt="2023-02-24T07:38:07.047" v="29"/>
          <ac:spMkLst>
            <pc:docMk/>
            <pc:sldMk cId="110128671" sldId="309"/>
            <ac:spMk id="9" creationId="{C817ACA7-D155-44D7-87C0-F7B15B6E11FB}"/>
          </ac:spMkLst>
        </pc:spChg>
        <pc:spChg chg="mod">
          <ac:chgData name="ROSSI FRÉDÉRIC" userId="efd17c08-5a11-4f92-be95-15e7f6ed2442" providerId="ADAL" clId="{4EEABAEC-D348-4A07-AFEC-F7C9F69B6BA0}" dt="2023-02-24T07:38:09.712" v="30" actId="1076"/>
          <ac:spMkLst>
            <pc:docMk/>
            <pc:sldMk cId="110128671" sldId="309"/>
            <ac:spMk id="19" creationId="{A04ED9AC-CEB1-43B7-A74F-89A9D9B91040}"/>
          </ac:spMkLst>
        </pc:spChg>
      </pc:sldChg>
      <pc:sldChg chg="modSp">
        <pc:chgData name="ROSSI FRÉDÉRIC" userId="efd17c08-5a11-4f92-be95-15e7f6ed2442" providerId="ADAL" clId="{4EEABAEC-D348-4A07-AFEC-F7C9F69B6BA0}" dt="2023-02-24T07:39:29.816" v="44" actId="1076"/>
        <pc:sldMkLst>
          <pc:docMk/>
          <pc:sldMk cId="210743089" sldId="310"/>
        </pc:sldMkLst>
        <pc:spChg chg="mod">
          <ac:chgData name="ROSSI FRÉDÉRIC" userId="efd17c08-5a11-4f92-be95-15e7f6ed2442" providerId="ADAL" clId="{4EEABAEC-D348-4A07-AFEC-F7C9F69B6BA0}" dt="2023-02-24T07:39:29.816" v="44" actId="1076"/>
          <ac:spMkLst>
            <pc:docMk/>
            <pc:sldMk cId="210743089" sldId="310"/>
            <ac:spMk id="71" creationId="{733BBA1F-EFC2-4A77-9921-1864904A9984}"/>
          </ac:spMkLst>
        </pc:spChg>
      </pc:sldChg>
      <pc:sldChg chg="modSp">
        <pc:chgData name="ROSSI FRÉDÉRIC" userId="efd17c08-5a11-4f92-be95-15e7f6ed2442" providerId="ADAL" clId="{4EEABAEC-D348-4A07-AFEC-F7C9F69B6BA0}" dt="2023-02-24T07:39:03.640" v="37" actId="1076"/>
        <pc:sldMkLst>
          <pc:docMk/>
          <pc:sldMk cId="471815496" sldId="311"/>
        </pc:sldMkLst>
        <pc:spChg chg="mod">
          <ac:chgData name="ROSSI FRÉDÉRIC" userId="efd17c08-5a11-4f92-be95-15e7f6ed2442" providerId="ADAL" clId="{4EEABAEC-D348-4A07-AFEC-F7C9F69B6BA0}" dt="2023-02-24T07:39:03.640" v="37" actId="1076"/>
          <ac:spMkLst>
            <pc:docMk/>
            <pc:sldMk cId="471815496" sldId="311"/>
            <ac:spMk id="36" creationId="{00C01D2E-586B-401B-9130-164DDF31E231}"/>
          </ac:spMkLst>
        </pc:spChg>
      </pc:sldChg>
      <pc:sldChg chg="modSp">
        <pc:chgData name="ROSSI FRÉDÉRIC" userId="efd17c08-5a11-4f92-be95-15e7f6ed2442" providerId="ADAL" clId="{4EEABAEC-D348-4A07-AFEC-F7C9F69B6BA0}" dt="2023-02-24T07:40:03.784" v="51" actId="1076"/>
        <pc:sldMkLst>
          <pc:docMk/>
          <pc:sldMk cId="3452322054" sldId="312"/>
        </pc:sldMkLst>
        <pc:spChg chg="mod">
          <ac:chgData name="ROSSI FRÉDÉRIC" userId="efd17c08-5a11-4f92-be95-15e7f6ed2442" providerId="ADAL" clId="{4EEABAEC-D348-4A07-AFEC-F7C9F69B6BA0}" dt="2023-02-24T07:40:03.784" v="51" actId="1076"/>
          <ac:spMkLst>
            <pc:docMk/>
            <pc:sldMk cId="3452322054" sldId="312"/>
            <ac:spMk id="10" creationId="{E95A44AB-D745-4C14-A8DC-1670C6E44D0F}"/>
          </ac:spMkLst>
        </pc:spChg>
      </pc:sldChg>
      <pc:sldChg chg="modSp">
        <pc:chgData name="ROSSI FRÉDÉRIC" userId="efd17c08-5a11-4f92-be95-15e7f6ed2442" providerId="ADAL" clId="{4EEABAEC-D348-4A07-AFEC-F7C9F69B6BA0}" dt="2023-02-24T07:38:59.768" v="36" actId="1076"/>
        <pc:sldMkLst>
          <pc:docMk/>
          <pc:sldMk cId="1383474354" sldId="313"/>
        </pc:sldMkLst>
        <pc:spChg chg="mod">
          <ac:chgData name="ROSSI FRÉDÉRIC" userId="efd17c08-5a11-4f92-be95-15e7f6ed2442" providerId="ADAL" clId="{4EEABAEC-D348-4A07-AFEC-F7C9F69B6BA0}" dt="2023-02-24T07:38:59.768" v="36" actId="1076"/>
          <ac:spMkLst>
            <pc:docMk/>
            <pc:sldMk cId="1383474354" sldId="313"/>
            <ac:spMk id="36" creationId="{00C01D2E-586B-401B-9130-164DDF31E231}"/>
          </ac:spMkLst>
        </pc:spChg>
      </pc:sldChg>
      <pc:sldChg chg="modSp">
        <pc:chgData name="ROSSI FRÉDÉRIC" userId="efd17c08-5a11-4f92-be95-15e7f6ed2442" providerId="ADAL" clId="{4EEABAEC-D348-4A07-AFEC-F7C9F69B6BA0}" dt="2023-02-24T07:39:11.944" v="39" actId="1076"/>
        <pc:sldMkLst>
          <pc:docMk/>
          <pc:sldMk cId="3818329740" sldId="314"/>
        </pc:sldMkLst>
        <pc:spChg chg="mod">
          <ac:chgData name="ROSSI FRÉDÉRIC" userId="efd17c08-5a11-4f92-be95-15e7f6ed2442" providerId="ADAL" clId="{4EEABAEC-D348-4A07-AFEC-F7C9F69B6BA0}" dt="2023-02-24T07:39:11.944" v="39" actId="1076"/>
          <ac:spMkLst>
            <pc:docMk/>
            <pc:sldMk cId="3818329740" sldId="314"/>
            <ac:spMk id="11" creationId="{820406D9-C9C3-45E5-8A62-495D51E8A6B8}"/>
          </ac:spMkLst>
        </pc:spChg>
      </pc:sldChg>
    </pc:docChg>
  </pc:docChgLst>
  <pc:docChgLst>
    <pc:chgData name="ROSSI FRÉDÉRIC" userId="efd17c08-5a11-4f92-be95-15e7f6ed2442" providerId="ADAL" clId="{9C2F4820-0291-4CE0-B316-8CC767FAD4E8}"/>
  </pc:docChgLst>
  <pc:docChgLst>
    <pc:chgData name="ROSSI FRÉDÉRIC" userId="efd17c08-5a11-4f92-be95-15e7f6ed2442" providerId="ADAL" clId="{B27D6091-E76A-449E-A1C6-88A45CA3C189}"/>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fr-FR"/>
          </a:p>
        </p:txBody>
      </p:sp>
      <p:sp>
        <p:nvSpPr>
          <p:cNvPr id="3" name="Espace réservé de la date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653C2F84-C98E-49DE-BB7B-13CB0E2DDBC4}" type="datetimeFigureOut">
              <a:rPr lang="fr-FR" smtClean="0"/>
              <a:pPr/>
              <a:t>24/02/2023</a:t>
            </a:fld>
            <a:endParaRPr lang="fr-FR"/>
          </a:p>
        </p:txBody>
      </p:sp>
      <p:sp>
        <p:nvSpPr>
          <p:cNvPr id="4" name="Espace réservé de l'image des diapositives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fr-FR"/>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4FF7BFE4-695A-497D-A4B5-8732B4A0C018}" type="slidenum">
              <a:rPr lang="fr-FR" smtClean="0"/>
              <a:pPr/>
              <a:t>‹N°›</a:t>
            </a:fld>
            <a:endParaRPr lang="fr-FR"/>
          </a:p>
        </p:txBody>
      </p:sp>
    </p:spTree>
    <p:extLst>
      <p:ext uri="{BB962C8B-B14F-4D97-AF65-F5344CB8AC3E}">
        <p14:creationId xmlns:p14="http://schemas.microsoft.com/office/powerpoint/2010/main" val="3106733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FF7BFE4-695A-497D-A4B5-8732B4A0C018}" type="slidenum">
              <a:rPr lang="fr-FR" smtClean="0"/>
              <a:pPr/>
              <a:t>9</a:t>
            </a:fld>
            <a:endParaRPr lang="fr-FR"/>
          </a:p>
        </p:txBody>
      </p:sp>
    </p:spTree>
    <p:extLst>
      <p:ext uri="{BB962C8B-B14F-4D97-AF65-F5344CB8AC3E}">
        <p14:creationId xmlns:p14="http://schemas.microsoft.com/office/powerpoint/2010/main" val="2869604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DBE8E3D9-5D23-4578-BF28-D9040B0307DE}" type="datetime1">
              <a:rPr lang="fr-FR" smtClean="0"/>
              <a:pPr>
                <a:defRPr/>
              </a:pPr>
              <a:t>24/02/2023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r>
              <a:rPr lang="fr-FR"/>
              <a:t>331</a:t>
            </a:r>
          </a:p>
        </p:txBody>
      </p:sp>
      <p:sp>
        <p:nvSpPr>
          <p:cNvPr id="6" name="Espace réservé du numéro de diapositive 5"/>
          <p:cNvSpPr>
            <a:spLocks noGrp="1"/>
          </p:cNvSpPr>
          <p:nvPr>
            <p:ph type="sldNum" sz="quarter" idx="12"/>
          </p:nvPr>
        </p:nvSpPr>
        <p:spPr/>
        <p:txBody>
          <a:bodyPr/>
          <a:lstStyle>
            <a:lvl1pPr>
              <a:defRPr/>
            </a:lvl1pPr>
          </a:lstStyle>
          <a:p>
            <a:pPr>
              <a:defRPr/>
            </a:pPr>
            <a:fld id="{759345D4-E91E-4F50-B0DB-BE3FACB922F3}" type="slidenum">
              <a:rPr lang="fr-FR" smtClean="0"/>
              <a:pPr>
                <a:defRPr/>
              </a:pPr>
              <a:t>‹N°›</a:t>
            </a:fld>
            <a:endParaRPr lang="fr-FR" dirty="0"/>
          </a:p>
        </p:txBody>
      </p:sp>
    </p:spTree>
    <p:extLst>
      <p:ext uri="{BB962C8B-B14F-4D97-AF65-F5344CB8AC3E}">
        <p14:creationId xmlns:p14="http://schemas.microsoft.com/office/powerpoint/2010/main" val="2941820513"/>
      </p:ext>
    </p:extLst>
  </p:cSld>
  <p:clrMapOvr>
    <a:masterClrMapping/>
  </p:clrMapOvr>
  <p:transition spd="slow" advTm="15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2F0DF991-AC65-4F14-A397-5DE994F8F0BE}" type="datetime1">
              <a:rPr lang="fr-FR" smtClean="0"/>
              <a:pPr>
                <a:defRPr/>
              </a:pPr>
              <a:t>24/02/2023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r>
              <a:rPr lang="fr-FR"/>
              <a:t>331</a:t>
            </a:r>
          </a:p>
        </p:txBody>
      </p:sp>
      <p:sp>
        <p:nvSpPr>
          <p:cNvPr id="6" name="Espace réservé du numéro de diapositive 5"/>
          <p:cNvSpPr>
            <a:spLocks noGrp="1"/>
          </p:cNvSpPr>
          <p:nvPr>
            <p:ph type="sldNum" sz="quarter" idx="12"/>
          </p:nvPr>
        </p:nvSpPr>
        <p:spPr/>
        <p:txBody>
          <a:bodyPr/>
          <a:lstStyle>
            <a:lvl1pPr>
              <a:defRPr/>
            </a:lvl1pPr>
          </a:lstStyle>
          <a:p>
            <a:pPr>
              <a:defRPr/>
            </a:pPr>
            <a:fld id="{A9FF5D89-29C0-4DC1-9FA0-6DCB2DEF0087}" type="slidenum">
              <a:rPr lang="fr-FR"/>
              <a:pPr>
                <a:defRPr/>
              </a:pPr>
              <a:t>‹N°›</a:t>
            </a:fld>
            <a:endParaRPr lang="fr-FR"/>
          </a:p>
        </p:txBody>
      </p:sp>
    </p:spTree>
    <p:extLst>
      <p:ext uri="{BB962C8B-B14F-4D97-AF65-F5344CB8AC3E}">
        <p14:creationId xmlns:p14="http://schemas.microsoft.com/office/powerpoint/2010/main" val="1692752203"/>
      </p:ext>
    </p:extLst>
  </p:cSld>
  <p:clrMapOvr>
    <a:masterClrMapping/>
  </p:clrMapOvr>
  <p:transition spd="slow" advTm="15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3666DD80-7D19-4312-B9F3-1435D1CD1726}" type="datetime1">
              <a:rPr lang="fr-FR" smtClean="0"/>
              <a:pPr>
                <a:defRPr/>
              </a:pPr>
              <a:t>24/02/2023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r>
              <a:rPr lang="fr-FR"/>
              <a:t>331</a:t>
            </a:r>
          </a:p>
        </p:txBody>
      </p:sp>
      <p:sp>
        <p:nvSpPr>
          <p:cNvPr id="6" name="Espace réservé du numéro de diapositive 5"/>
          <p:cNvSpPr>
            <a:spLocks noGrp="1"/>
          </p:cNvSpPr>
          <p:nvPr>
            <p:ph type="sldNum" sz="quarter" idx="12"/>
          </p:nvPr>
        </p:nvSpPr>
        <p:spPr/>
        <p:txBody>
          <a:bodyPr/>
          <a:lstStyle>
            <a:lvl1pPr>
              <a:defRPr/>
            </a:lvl1pPr>
          </a:lstStyle>
          <a:p>
            <a:pPr>
              <a:defRPr/>
            </a:pPr>
            <a:fld id="{E3B4DD71-7756-4728-8C41-CEE942F741DA}" type="slidenum">
              <a:rPr lang="fr-FR"/>
              <a:pPr>
                <a:defRPr/>
              </a:pPr>
              <a:t>‹N°›</a:t>
            </a:fld>
            <a:endParaRPr lang="fr-FR"/>
          </a:p>
        </p:txBody>
      </p:sp>
    </p:spTree>
    <p:extLst>
      <p:ext uri="{BB962C8B-B14F-4D97-AF65-F5344CB8AC3E}">
        <p14:creationId xmlns:p14="http://schemas.microsoft.com/office/powerpoint/2010/main" val="3423862328"/>
      </p:ext>
    </p:extLst>
  </p:cSld>
  <p:clrMapOvr>
    <a:masterClrMapping/>
  </p:clrMapOvr>
  <p:transition spd="slow" advTm="15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256CF84A-497A-40CD-8E4F-CAF56E0089A3}" type="datetime1">
              <a:rPr lang="fr-FR" smtClean="0"/>
              <a:pPr>
                <a:defRPr/>
              </a:pPr>
              <a:t>24/02/2023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r>
              <a:rPr lang="fr-FR"/>
              <a:t>331</a:t>
            </a:r>
          </a:p>
        </p:txBody>
      </p:sp>
      <p:sp>
        <p:nvSpPr>
          <p:cNvPr id="6" name="Espace réservé du numéro de diapositive 5"/>
          <p:cNvSpPr>
            <a:spLocks noGrp="1"/>
          </p:cNvSpPr>
          <p:nvPr>
            <p:ph type="sldNum" sz="quarter" idx="12"/>
          </p:nvPr>
        </p:nvSpPr>
        <p:spPr/>
        <p:txBody>
          <a:bodyPr/>
          <a:lstStyle>
            <a:lvl1pPr>
              <a:defRPr/>
            </a:lvl1pPr>
          </a:lstStyle>
          <a:p>
            <a:pPr>
              <a:defRPr/>
            </a:pPr>
            <a:fld id="{C763B8D6-7639-4B7C-A0BD-454B7DFD0DB1}" type="slidenum">
              <a:rPr lang="fr-FR"/>
              <a:pPr>
                <a:defRPr/>
              </a:pPr>
              <a:t>‹N°›</a:t>
            </a:fld>
            <a:endParaRPr lang="fr-FR"/>
          </a:p>
        </p:txBody>
      </p:sp>
    </p:spTree>
    <p:extLst>
      <p:ext uri="{BB962C8B-B14F-4D97-AF65-F5344CB8AC3E}">
        <p14:creationId xmlns:p14="http://schemas.microsoft.com/office/powerpoint/2010/main" val="1224781922"/>
      </p:ext>
    </p:extLst>
  </p:cSld>
  <p:clrMapOvr>
    <a:masterClrMapping/>
  </p:clrMapOvr>
  <p:transition spd="slow" advTm="15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9EB81622-AE33-4748-ABFF-AA2D2102CCAB}" type="datetime1">
              <a:rPr lang="fr-FR" smtClean="0"/>
              <a:pPr>
                <a:defRPr/>
              </a:pPr>
              <a:t>24/02/2023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r>
              <a:rPr lang="fr-FR"/>
              <a:t>331</a:t>
            </a:r>
          </a:p>
        </p:txBody>
      </p:sp>
      <p:sp>
        <p:nvSpPr>
          <p:cNvPr id="6" name="Espace réservé du numéro de diapositive 5"/>
          <p:cNvSpPr>
            <a:spLocks noGrp="1"/>
          </p:cNvSpPr>
          <p:nvPr>
            <p:ph type="sldNum" sz="quarter" idx="12"/>
          </p:nvPr>
        </p:nvSpPr>
        <p:spPr/>
        <p:txBody>
          <a:bodyPr/>
          <a:lstStyle>
            <a:lvl1pPr>
              <a:defRPr/>
            </a:lvl1pPr>
          </a:lstStyle>
          <a:p>
            <a:pPr>
              <a:defRPr/>
            </a:pPr>
            <a:fld id="{29A26C33-8F21-4A7E-AC42-3C6D56183365}" type="slidenum">
              <a:rPr lang="fr-FR"/>
              <a:pPr>
                <a:defRPr/>
              </a:pPr>
              <a:t>‹N°›</a:t>
            </a:fld>
            <a:endParaRPr lang="fr-FR"/>
          </a:p>
        </p:txBody>
      </p:sp>
    </p:spTree>
    <p:extLst>
      <p:ext uri="{BB962C8B-B14F-4D97-AF65-F5344CB8AC3E}">
        <p14:creationId xmlns:p14="http://schemas.microsoft.com/office/powerpoint/2010/main" val="2604456592"/>
      </p:ext>
    </p:extLst>
  </p:cSld>
  <p:clrMapOvr>
    <a:masterClrMapping/>
  </p:clrMapOvr>
  <p:transition spd="slow" advTm="15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F4CCAF51-3284-46AD-B85E-050CC58E3011}" type="datetime1">
              <a:rPr lang="fr-FR" smtClean="0"/>
              <a:pPr>
                <a:defRPr/>
              </a:pPr>
              <a:t>24/02/2023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r>
              <a:rPr lang="fr-FR"/>
              <a:t>331</a:t>
            </a:r>
          </a:p>
        </p:txBody>
      </p:sp>
      <p:sp>
        <p:nvSpPr>
          <p:cNvPr id="7" name="Espace réservé du numéro de diapositive 5"/>
          <p:cNvSpPr>
            <a:spLocks noGrp="1"/>
          </p:cNvSpPr>
          <p:nvPr>
            <p:ph type="sldNum" sz="quarter" idx="12"/>
          </p:nvPr>
        </p:nvSpPr>
        <p:spPr/>
        <p:txBody>
          <a:bodyPr/>
          <a:lstStyle>
            <a:lvl1pPr>
              <a:defRPr/>
            </a:lvl1pPr>
          </a:lstStyle>
          <a:p>
            <a:pPr>
              <a:defRPr/>
            </a:pPr>
            <a:fld id="{FAE831FB-5551-4E29-B212-62E0E105D267}" type="slidenum">
              <a:rPr lang="fr-FR"/>
              <a:pPr>
                <a:defRPr/>
              </a:pPr>
              <a:t>‹N°›</a:t>
            </a:fld>
            <a:endParaRPr lang="fr-FR"/>
          </a:p>
        </p:txBody>
      </p:sp>
    </p:spTree>
    <p:extLst>
      <p:ext uri="{BB962C8B-B14F-4D97-AF65-F5344CB8AC3E}">
        <p14:creationId xmlns:p14="http://schemas.microsoft.com/office/powerpoint/2010/main" val="3085502130"/>
      </p:ext>
    </p:extLst>
  </p:cSld>
  <p:clrMapOvr>
    <a:masterClrMapping/>
  </p:clrMapOvr>
  <p:transition spd="slow" advTm="15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A4FDC4A4-587D-4C8B-A654-2CAB3AB157F5}" type="datetime1">
              <a:rPr lang="fr-FR" smtClean="0"/>
              <a:pPr>
                <a:defRPr/>
              </a:pPr>
              <a:t>24/02/2023</a:t>
            </a:fld>
            <a:endParaRPr lang="fr-FR"/>
          </a:p>
        </p:txBody>
      </p:sp>
      <p:sp>
        <p:nvSpPr>
          <p:cNvPr id="8" name="Espace réservé du pied de page 4"/>
          <p:cNvSpPr>
            <a:spLocks noGrp="1"/>
          </p:cNvSpPr>
          <p:nvPr>
            <p:ph type="ftr" sz="quarter" idx="11"/>
          </p:nvPr>
        </p:nvSpPr>
        <p:spPr/>
        <p:txBody>
          <a:bodyPr/>
          <a:lstStyle>
            <a:lvl1pPr>
              <a:defRPr/>
            </a:lvl1pPr>
          </a:lstStyle>
          <a:p>
            <a:pPr>
              <a:defRPr/>
            </a:pPr>
            <a:r>
              <a:rPr lang="fr-FR"/>
              <a:t>331</a:t>
            </a:r>
          </a:p>
        </p:txBody>
      </p:sp>
      <p:sp>
        <p:nvSpPr>
          <p:cNvPr id="9" name="Espace réservé du numéro de diapositive 5"/>
          <p:cNvSpPr>
            <a:spLocks noGrp="1"/>
          </p:cNvSpPr>
          <p:nvPr>
            <p:ph type="sldNum" sz="quarter" idx="12"/>
          </p:nvPr>
        </p:nvSpPr>
        <p:spPr/>
        <p:txBody>
          <a:bodyPr/>
          <a:lstStyle>
            <a:lvl1pPr>
              <a:defRPr/>
            </a:lvl1pPr>
          </a:lstStyle>
          <a:p>
            <a:pPr>
              <a:defRPr/>
            </a:pPr>
            <a:fld id="{3C32051B-77C0-4D57-B83E-F9C20430AD0B}" type="slidenum">
              <a:rPr lang="fr-FR"/>
              <a:pPr>
                <a:defRPr/>
              </a:pPr>
              <a:t>‹N°›</a:t>
            </a:fld>
            <a:endParaRPr lang="fr-FR"/>
          </a:p>
        </p:txBody>
      </p:sp>
    </p:spTree>
    <p:extLst>
      <p:ext uri="{BB962C8B-B14F-4D97-AF65-F5344CB8AC3E}">
        <p14:creationId xmlns:p14="http://schemas.microsoft.com/office/powerpoint/2010/main" val="337794182"/>
      </p:ext>
    </p:extLst>
  </p:cSld>
  <p:clrMapOvr>
    <a:masterClrMapping/>
  </p:clrMapOvr>
  <p:transition spd="slow" advTm="15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3"/>
          <p:cNvSpPr>
            <a:spLocks noGrp="1"/>
          </p:cNvSpPr>
          <p:nvPr>
            <p:ph type="dt" sz="half" idx="10"/>
          </p:nvPr>
        </p:nvSpPr>
        <p:spPr/>
        <p:txBody>
          <a:bodyPr/>
          <a:lstStyle>
            <a:lvl1pPr>
              <a:defRPr/>
            </a:lvl1pPr>
          </a:lstStyle>
          <a:p>
            <a:pPr>
              <a:defRPr/>
            </a:pPr>
            <a:fld id="{CFB3A6E2-AA48-4D44-AF88-472D11BB1E66}" type="datetime1">
              <a:rPr lang="fr-FR" smtClean="0"/>
              <a:pPr>
                <a:defRPr/>
              </a:pPr>
              <a:t>24/02/2023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r>
              <a:rPr lang="fr-FR"/>
              <a:t>331</a:t>
            </a:r>
          </a:p>
        </p:txBody>
      </p:sp>
      <p:sp>
        <p:nvSpPr>
          <p:cNvPr id="5" name="Espace réservé du numéro de diapositive 5"/>
          <p:cNvSpPr>
            <a:spLocks noGrp="1"/>
          </p:cNvSpPr>
          <p:nvPr>
            <p:ph type="sldNum" sz="quarter" idx="12"/>
          </p:nvPr>
        </p:nvSpPr>
        <p:spPr/>
        <p:txBody>
          <a:bodyPr/>
          <a:lstStyle>
            <a:lvl1pPr>
              <a:defRPr/>
            </a:lvl1pPr>
          </a:lstStyle>
          <a:p>
            <a:pPr>
              <a:defRPr/>
            </a:pPr>
            <a:fld id="{A6AC12DE-6F78-41DC-A767-20FCF685D5A0}" type="slidenum">
              <a:rPr lang="fr-FR"/>
              <a:pPr>
                <a:defRPr/>
              </a:pPr>
              <a:t>‹N°›</a:t>
            </a:fld>
            <a:endParaRPr lang="fr-FR"/>
          </a:p>
        </p:txBody>
      </p:sp>
    </p:spTree>
    <p:extLst>
      <p:ext uri="{BB962C8B-B14F-4D97-AF65-F5344CB8AC3E}">
        <p14:creationId xmlns:p14="http://schemas.microsoft.com/office/powerpoint/2010/main" val="850823491"/>
      </p:ext>
    </p:extLst>
  </p:cSld>
  <p:clrMapOvr>
    <a:masterClrMapping/>
  </p:clrMapOvr>
  <p:transition spd="slow" advTm="15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DFD2441F-2D3F-403E-850C-9B830BEA4EA5}" type="datetime1">
              <a:rPr lang="fr-FR" smtClean="0"/>
              <a:pPr>
                <a:defRPr/>
              </a:pPr>
              <a:t>24/02/2023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r>
              <a:rPr lang="fr-FR"/>
              <a:t>331</a:t>
            </a:r>
          </a:p>
        </p:txBody>
      </p:sp>
      <p:sp>
        <p:nvSpPr>
          <p:cNvPr id="4" name="Espace réservé du numéro de diapositive 5"/>
          <p:cNvSpPr>
            <a:spLocks noGrp="1"/>
          </p:cNvSpPr>
          <p:nvPr>
            <p:ph type="sldNum" sz="quarter" idx="12"/>
          </p:nvPr>
        </p:nvSpPr>
        <p:spPr/>
        <p:txBody>
          <a:bodyPr/>
          <a:lstStyle>
            <a:lvl1pPr>
              <a:defRPr/>
            </a:lvl1pPr>
          </a:lstStyle>
          <a:p>
            <a:pPr>
              <a:defRPr/>
            </a:pPr>
            <a:fld id="{19425E0B-067B-49BC-B922-40598596F62F}" type="slidenum">
              <a:rPr lang="fr-FR"/>
              <a:pPr>
                <a:defRPr/>
              </a:pPr>
              <a:t>‹N°›</a:t>
            </a:fld>
            <a:endParaRPr lang="fr-FR"/>
          </a:p>
        </p:txBody>
      </p:sp>
    </p:spTree>
    <p:extLst>
      <p:ext uri="{BB962C8B-B14F-4D97-AF65-F5344CB8AC3E}">
        <p14:creationId xmlns:p14="http://schemas.microsoft.com/office/powerpoint/2010/main" val="2392865619"/>
      </p:ext>
    </p:extLst>
  </p:cSld>
  <p:clrMapOvr>
    <a:masterClrMapping/>
  </p:clrMapOvr>
  <p:transition spd="slow" advTm="15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E68A17A0-B24A-4899-A4BC-C83AB737F67D}" type="datetime1">
              <a:rPr lang="fr-FR" smtClean="0"/>
              <a:pPr>
                <a:defRPr/>
              </a:pPr>
              <a:t>24/02/2023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r>
              <a:rPr lang="fr-FR"/>
              <a:t>331</a:t>
            </a:r>
          </a:p>
        </p:txBody>
      </p:sp>
      <p:sp>
        <p:nvSpPr>
          <p:cNvPr id="7" name="Espace réservé du numéro de diapositive 5"/>
          <p:cNvSpPr>
            <a:spLocks noGrp="1"/>
          </p:cNvSpPr>
          <p:nvPr>
            <p:ph type="sldNum" sz="quarter" idx="12"/>
          </p:nvPr>
        </p:nvSpPr>
        <p:spPr/>
        <p:txBody>
          <a:bodyPr/>
          <a:lstStyle>
            <a:lvl1pPr>
              <a:defRPr/>
            </a:lvl1pPr>
          </a:lstStyle>
          <a:p>
            <a:pPr>
              <a:defRPr/>
            </a:pPr>
            <a:fld id="{9A9A8863-93C5-4002-945D-E58333A3B456}" type="slidenum">
              <a:rPr lang="fr-FR"/>
              <a:pPr>
                <a:defRPr/>
              </a:pPr>
              <a:t>‹N°›</a:t>
            </a:fld>
            <a:endParaRPr lang="fr-FR"/>
          </a:p>
        </p:txBody>
      </p:sp>
    </p:spTree>
    <p:extLst>
      <p:ext uri="{BB962C8B-B14F-4D97-AF65-F5344CB8AC3E}">
        <p14:creationId xmlns:p14="http://schemas.microsoft.com/office/powerpoint/2010/main" val="1096595428"/>
      </p:ext>
    </p:extLst>
  </p:cSld>
  <p:clrMapOvr>
    <a:masterClrMapping/>
  </p:clrMapOvr>
  <p:transition spd="slow" advTm="15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1AA2A9EC-5A35-4ADD-824C-1894F87E083A}" type="datetime1">
              <a:rPr lang="fr-FR" smtClean="0"/>
              <a:pPr>
                <a:defRPr/>
              </a:pPr>
              <a:t>24/02/2023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r>
              <a:rPr lang="fr-FR"/>
              <a:t>331</a:t>
            </a:r>
          </a:p>
        </p:txBody>
      </p:sp>
      <p:sp>
        <p:nvSpPr>
          <p:cNvPr id="7" name="Espace réservé du numéro de diapositive 5"/>
          <p:cNvSpPr>
            <a:spLocks noGrp="1"/>
          </p:cNvSpPr>
          <p:nvPr>
            <p:ph type="sldNum" sz="quarter" idx="12"/>
          </p:nvPr>
        </p:nvSpPr>
        <p:spPr/>
        <p:txBody>
          <a:bodyPr/>
          <a:lstStyle>
            <a:lvl1pPr>
              <a:defRPr/>
            </a:lvl1pPr>
          </a:lstStyle>
          <a:p>
            <a:pPr>
              <a:defRPr/>
            </a:pPr>
            <a:fld id="{778B1C0F-3B10-4494-8FC0-D2FEFE7A284A}" type="slidenum">
              <a:rPr lang="fr-FR"/>
              <a:pPr>
                <a:defRPr/>
              </a:pPr>
              <a:t>‹N°›</a:t>
            </a:fld>
            <a:endParaRPr lang="fr-FR"/>
          </a:p>
        </p:txBody>
      </p:sp>
    </p:spTree>
    <p:extLst>
      <p:ext uri="{BB962C8B-B14F-4D97-AF65-F5344CB8AC3E}">
        <p14:creationId xmlns:p14="http://schemas.microsoft.com/office/powerpoint/2010/main" val="20501881"/>
      </p:ext>
    </p:extLst>
  </p:cSld>
  <p:clrMapOvr>
    <a:masterClrMapping/>
  </p:clrMapOvr>
  <p:transition spd="slow" advTm="15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4AB3EF5-D603-457A-9F76-532F8E541E79}" type="datetime1">
              <a:rPr lang="fr-FR" smtClean="0"/>
              <a:pPr>
                <a:defRPr/>
              </a:pPr>
              <a:t>24/02/2023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fr-FR"/>
              <a:t>331</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5B88F86-FB59-4985-960E-D79726F31113}"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15000">
    <p:fade/>
  </p:transition>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3.mp4"/><Relationship Id="rId1" Type="http://schemas.openxmlformats.org/officeDocument/2006/relationships/video" Target="NULL" TargetMode="External"/><Relationship Id="rId6" Type="http://schemas.openxmlformats.org/officeDocument/2006/relationships/image" Target="../media/image28.png"/><Relationship Id="rId5" Type="http://schemas.openxmlformats.org/officeDocument/2006/relationships/image" Target="../media/image27.emf"/><Relationship Id="rId4" Type="http://schemas.openxmlformats.org/officeDocument/2006/relationships/image" Target="../media/image26.emf"/></Relationships>
</file>

<file path=ppt/slides/_rels/slide1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4.mp4"/><Relationship Id="rId1" Type="http://schemas.openxmlformats.org/officeDocument/2006/relationships/video" Target="NULL" TargetMode="Externa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sysml.org/sysml-faq/what-is-internal-block-diagram.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tiff"/><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tiff"/><Relationship Id="rId4" Type="http://schemas.openxmlformats.org/officeDocument/2006/relationships/image" Target="../media/image37.png"/><Relationship Id="rId9"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5.mp4"/><Relationship Id="rId1" Type="http://schemas.openxmlformats.org/officeDocument/2006/relationships/video" Target="NULL" TargetMode="External"/><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6.mp4"/><Relationship Id="rId1" Type="http://schemas.openxmlformats.org/officeDocument/2006/relationships/video" Target="NULL" TargetMode="Externa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E6290B2F-FDC3-41AE-96AC-146937FD90D9}"/>
              </a:ext>
            </a:extLst>
          </p:cNvPr>
          <p:cNvSpPr>
            <a:spLocks noGrp="1"/>
          </p:cNvSpPr>
          <p:nvPr>
            <p:ph type="sldNum" sz="quarter" idx="12"/>
          </p:nvPr>
        </p:nvSpPr>
        <p:spPr/>
        <p:txBody>
          <a:bodyPr/>
          <a:lstStyle/>
          <a:p>
            <a:pPr>
              <a:defRPr/>
            </a:pPr>
            <a:fld id="{19425E0B-067B-49BC-B922-40598596F62F}" type="slidenum">
              <a:rPr lang="fr-FR" smtClean="0"/>
              <a:pPr>
                <a:defRPr/>
              </a:pPr>
              <a:t>1</a:t>
            </a:fld>
            <a:endParaRPr lang="fr-FR"/>
          </a:p>
        </p:txBody>
      </p:sp>
      <p:pic>
        <p:nvPicPr>
          <p:cNvPr id="5" name="Image 4">
            <a:extLst>
              <a:ext uri="{FF2B5EF4-FFF2-40B4-BE49-F238E27FC236}">
                <a16:creationId xmlns:a16="http://schemas.microsoft.com/office/drawing/2014/main" id="{38920916-8724-424D-AE67-1DC1D49877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08" y="116632"/>
            <a:ext cx="1432854" cy="786185"/>
          </a:xfrm>
          <a:prstGeom prst="rect">
            <a:avLst/>
          </a:prstGeom>
        </p:spPr>
      </p:pic>
      <p:pic>
        <p:nvPicPr>
          <p:cNvPr id="6" name="Image 5">
            <a:extLst>
              <a:ext uri="{FF2B5EF4-FFF2-40B4-BE49-F238E27FC236}">
                <a16:creationId xmlns:a16="http://schemas.microsoft.com/office/drawing/2014/main" id="{4224DCEB-44A9-4621-9997-9DD6D775C2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8714" y="136525"/>
            <a:ext cx="1732177" cy="496627"/>
          </a:xfrm>
          <a:prstGeom prst="rect">
            <a:avLst/>
          </a:prstGeom>
        </p:spPr>
      </p:pic>
      <p:sp>
        <p:nvSpPr>
          <p:cNvPr id="7" name="ZoneTexte 6">
            <a:extLst>
              <a:ext uri="{FF2B5EF4-FFF2-40B4-BE49-F238E27FC236}">
                <a16:creationId xmlns:a16="http://schemas.microsoft.com/office/drawing/2014/main" id="{7C0EBE46-3CC4-458E-A885-F32652AD2AF7}"/>
              </a:ext>
            </a:extLst>
          </p:cNvPr>
          <p:cNvSpPr txBox="1"/>
          <p:nvPr/>
        </p:nvSpPr>
        <p:spPr>
          <a:xfrm>
            <a:off x="598620" y="921336"/>
            <a:ext cx="8075102" cy="1815882"/>
          </a:xfrm>
          <a:prstGeom prst="rect">
            <a:avLst/>
          </a:prstGeom>
          <a:noFill/>
          <a:ln w="31750">
            <a:solidFill>
              <a:schemeClr val="tx1"/>
            </a:solidFill>
          </a:ln>
        </p:spPr>
        <p:txBody>
          <a:bodyPr wrap="square" rtlCol="0">
            <a:spAutoFit/>
          </a:bodyPr>
          <a:lstStyle/>
          <a:p>
            <a:pPr algn="ctr"/>
            <a:r>
              <a:rPr lang="fr-FR" sz="2800" b="1" dirty="0"/>
              <a:t>Sujet 0 de l’Epreuve orale SI2 </a:t>
            </a:r>
          </a:p>
          <a:p>
            <a:pPr algn="ctr"/>
            <a:r>
              <a:rPr lang="fr-FR" sz="2800" b="1" dirty="0"/>
              <a:t>(interrogation de sciences industrielles) </a:t>
            </a:r>
          </a:p>
          <a:p>
            <a:pPr algn="ctr"/>
            <a:r>
              <a:rPr lang="fr-FR" sz="2800" b="1" dirty="0"/>
              <a:t>du concours banque PT </a:t>
            </a:r>
          </a:p>
          <a:p>
            <a:pPr algn="ctr"/>
            <a:r>
              <a:rPr lang="fr-FR" sz="2800" b="1" dirty="0"/>
              <a:t>Version 2023</a:t>
            </a:r>
          </a:p>
        </p:txBody>
      </p:sp>
      <p:sp>
        <p:nvSpPr>
          <p:cNvPr id="8" name="ZoneTexte 7">
            <a:extLst>
              <a:ext uri="{FF2B5EF4-FFF2-40B4-BE49-F238E27FC236}">
                <a16:creationId xmlns:a16="http://schemas.microsoft.com/office/drawing/2014/main" id="{E80634E2-B38B-434A-B984-8F9606D3546E}"/>
              </a:ext>
            </a:extLst>
          </p:cNvPr>
          <p:cNvSpPr txBox="1"/>
          <p:nvPr/>
        </p:nvSpPr>
        <p:spPr>
          <a:xfrm>
            <a:off x="1378300" y="2924768"/>
            <a:ext cx="6853505" cy="707886"/>
          </a:xfrm>
          <a:prstGeom prst="rect">
            <a:avLst/>
          </a:prstGeom>
          <a:noFill/>
          <a:ln w="38100">
            <a:solidFill>
              <a:schemeClr val="tx1"/>
            </a:solidFill>
          </a:ln>
        </p:spPr>
        <p:txBody>
          <a:bodyPr wrap="square" rtlCol="0">
            <a:spAutoFit/>
          </a:bodyPr>
          <a:lstStyle/>
          <a:p>
            <a:pPr algn="ctr"/>
            <a:r>
              <a:rPr lang="fr-FR" sz="2000" dirty="0"/>
              <a:t>Le présent sujet est une pièce des documents fournis au candidat pendant la phase de préparation.</a:t>
            </a:r>
            <a:endParaRPr lang="en-GB" sz="2000" dirty="0"/>
          </a:p>
        </p:txBody>
      </p:sp>
      <p:sp>
        <p:nvSpPr>
          <p:cNvPr id="9" name="ZoneTexte 8">
            <a:extLst>
              <a:ext uri="{FF2B5EF4-FFF2-40B4-BE49-F238E27FC236}">
                <a16:creationId xmlns:a16="http://schemas.microsoft.com/office/drawing/2014/main" id="{56C9E007-4592-4DDF-9D77-24F4C932FAB2}"/>
              </a:ext>
            </a:extLst>
          </p:cNvPr>
          <p:cNvSpPr txBox="1"/>
          <p:nvPr/>
        </p:nvSpPr>
        <p:spPr>
          <a:xfrm>
            <a:off x="1000555" y="3986942"/>
            <a:ext cx="7608994" cy="1754326"/>
          </a:xfrm>
          <a:prstGeom prst="rect">
            <a:avLst/>
          </a:prstGeom>
          <a:noFill/>
        </p:spPr>
        <p:txBody>
          <a:bodyPr wrap="square" rtlCol="0">
            <a:spAutoFit/>
          </a:bodyPr>
          <a:lstStyle/>
          <a:p>
            <a:r>
              <a:rPr lang="fr-FR" dirty="0"/>
              <a:t>Les documents de préparation fournis au candidat lors des 55 minutes de préparation et lors de l’interrogation sont au nombre de 4 :</a:t>
            </a:r>
          </a:p>
          <a:p>
            <a:r>
              <a:rPr lang="fr-FR" dirty="0"/>
              <a:t>	- Enoncé du sujet.</a:t>
            </a:r>
          </a:p>
          <a:p>
            <a:r>
              <a:rPr lang="fr-FR" dirty="0"/>
              <a:t>	- Diaporama de ressources (ce présent document).</a:t>
            </a:r>
          </a:p>
          <a:p>
            <a:r>
              <a:rPr lang="fr-FR" dirty="0"/>
              <a:t>	- Dessin d’ensemble du système mécanique.</a:t>
            </a:r>
          </a:p>
          <a:p>
            <a:r>
              <a:rPr lang="fr-FR" dirty="0"/>
              <a:t>	- Modélisation 3D du système au format 3DXML.</a:t>
            </a:r>
          </a:p>
        </p:txBody>
      </p:sp>
      <p:sp>
        <p:nvSpPr>
          <p:cNvPr id="10" name="Espace réservé du pied de page 7">
            <a:extLst>
              <a:ext uri="{FF2B5EF4-FFF2-40B4-BE49-F238E27FC236}">
                <a16:creationId xmlns:a16="http://schemas.microsoft.com/office/drawing/2014/main" id="{E95A44AB-D745-4C14-A8DC-1670C6E44D0F}"/>
              </a:ext>
            </a:extLst>
          </p:cNvPr>
          <p:cNvSpPr txBox="1">
            <a:spLocks/>
          </p:cNvSpPr>
          <p:nvPr/>
        </p:nvSpPr>
        <p:spPr>
          <a:xfrm>
            <a:off x="4108820" y="6609498"/>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a:t>SUJET_0</a:t>
            </a:r>
            <a:endParaRPr lang="fr-FR" dirty="0"/>
          </a:p>
        </p:txBody>
      </p:sp>
      <p:sp>
        <p:nvSpPr>
          <p:cNvPr id="11" name="Zone de texte 2">
            <a:extLst>
              <a:ext uri="{FF2B5EF4-FFF2-40B4-BE49-F238E27FC236}">
                <a16:creationId xmlns:a16="http://schemas.microsoft.com/office/drawing/2014/main" id="{9C7FF406-ACF7-4EE5-8116-55B3E80503DB}"/>
              </a:ext>
            </a:extLst>
          </p:cNvPr>
          <p:cNvSpPr txBox="1">
            <a:spLocks noChangeArrowheads="1"/>
          </p:cNvSpPr>
          <p:nvPr/>
        </p:nvSpPr>
        <p:spPr bwMode="auto">
          <a:xfrm>
            <a:off x="831674" y="6001259"/>
            <a:ext cx="7608994" cy="430887"/>
          </a:xfrm>
          <a:prstGeom prst="rect">
            <a:avLst/>
          </a:prstGeom>
          <a:noFill/>
          <a:ln w="9525">
            <a:noFill/>
            <a:miter lim="800000"/>
            <a:headEnd/>
            <a:tailEnd/>
          </a:ln>
        </p:spPr>
        <p:txBody>
          <a:bodyPr rot="0" vert="horz" wrap="square" lIns="91440" tIns="45720" rIns="91440" bIns="45720" anchor="t" anchorCtr="0">
            <a:spAutoFit/>
          </a:bodyPr>
          <a:lstStyle/>
          <a:p>
            <a:pPr algn="ctr" fontAlgn="base">
              <a:spcAft>
                <a:spcPts val="0"/>
              </a:spcAft>
            </a:pPr>
            <a:r>
              <a:rPr lang="fr-FR" sz="1200" dirty="0">
                <a:effectLst/>
                <a:latin typeface="Times New Roman" panose="02020603050405020304" pitchFamily="18" charset="0"/>
                <a:ea typeface="Times New Roman" panose="02020603050405020304" pitchFamily="18" charset="0"/>
              </a:rPr>
              <a:t>Remarque :  Cette page de garde n’est pas présente sur les fichiers proposés lors des épreuves.</a:t>
            </a:r>
            <a:endParaRPr lang="en-GB" sz="1200" dirty="0">
              <a:effectLst/>
              <a:latin typeface="Times New Roman" panose="02020603050405020304" pitchFamily="18" charset="0"/>
              <a:ea typeface="Times New Roman" panose="02020603050405020304" pitchFamily="18" charset="0"/>
            </a:endParaRPr>
          </a:p>
          <a:p>
            <a:pPr algn="just">
              <a:spcAft>
                <a:spcPts val="0"/>
              </a:spcAft>
            </a:pPr>
            <a:r>
              <a:rPr lang="fr-FR" sz="1000" dirty="0">
                <a:effectLst/>
                <a:latin typeface="Times New Roman" panose="02020603050405020304" pitchFamily="18"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52322054"/>
      </p:ext>
    </p:extLst>
  </p:cSld>
  <p:clrMapOvr>
    <a:masterClrMapping/>
  </p:clrMapOvr>
  <p:transition spd="slow" advTm="150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p:cNvPicPr>
            <a:picLocks noChangeAspect="1"/>
          </p:cNvPicPr>
          <p:nvPr/>
        </p:nvPicPr>
        <p:blipFill rotWithShape="1">
          <a:blip r:embed="rId2"/>
          <a:srcRect b="6598"/>
          <a:stretch/>
        </p:blipFill>
        <p:spPr>
          <a:xfrm>
            <a:off x="3832595" y="3429000"/>
            <a:ext cx="4668194" cy="3384376"/>
          </a:xfrm>
          <a:prstGeom prst="rect">
            <a:avLst/>
          </a:prstGeom>
        </p:spPr>
      </p:pic>
      <p:sp>
        <p:nvSpPr>
          <p:cNvPr id="6147" name="Espace réservé du contenu 1"/>
          <p:cNvSpPr>
            <a:spLocks noGrp="1"/>
          </p:cNvSpPr>
          <p:nvPr>
            <p:ph idx="1"/>
          </p:nvPr>
        </p:nvSpPr>
        <p:spPr>
          <a:xfrm>
            <a:off x="149731" y="928899"/>
            <a:ext cx="8537069" cy="648072"/>
          </a:xfrm>
        </p:spPr>
        <p:txBody>
          <a:bodyPr/>
          <a:lstStyle/>
          <a:p>
            <a:r>
              <a:rPr lang="fr-FR" dirty="0">
                <a:solidFill>
                  <a:srgbClr val="9D4376"/>
                </a:solidFill>
              </a:rPr>
              <a:t>Fonctionnement du module « liaison glissière »</a:t>
            </a:r>
          </a:p>
        </p:txBody>
      </p:sp>
      <p:sp>
        <p:nvSpPr>
          <p:cNvPr id="3" name="Rectangle 2"/>
          <p:cNvSpPr/>
          <p:nvPr/>
        </p:nvSpPr>
        <p:spPr>
          <a:xfrm>
            <a:off x="162342" y="3954246"/>
            <a:ext cx="3095804" cy="535531"/>
          </a:xfrm>
          <a:prstGeom prst="rect">
            <a:avLst/>
          </a:prstGeom>
          <a:noFill/>
        </p:spPr>
        <p:txBody>
          <a:bodyPr wrap="square">
            <a:spAutoFit/>
          </a:bodyPr>
          <a:lstStyle/>
          <a:p>
            <a:pPr algn="ctr" eaLnBrk="1" hangingPunct="1">
              <a:lnSpc>
                <a:spcPct val="90000"/>
              </a:lnSpc>
            </a:pPr>
            <a:r>
              <a:rPr lang="fr-FR" sz="1600" b="1" u="sng" dirty="0"/>
              <a:t>Vue interne du </a:t>
            </a:r>
          </a:p>
          <a:p>
            <a:pPr algn="ctr" eaLnBrk="1" hangingPunct="1">
              <a:lnSpc>
                <a:spcPct val="90000"/>
              </a:lnSpc>
            </a:pPr>
            <a:r>
              <a:rPr lang="fr-FR" sz="1600" b="1" u="sng" dirty="0"/>
              <a:t>module « liaison glissière »</a:t>
            </a:r>
          </a:p>
        </p:txBody>
      </p:sp>
      <p:sp>
        <p:nvSpPr>
          <p:cNvPr id="6" name="Rectangle 5"/>
          <p:cNvSpPr/>
          <p:nvPr/>
        </p:nvSpPr>
        <p:spPr>
          <a:xfrm>
            <a:off x="162342" y="1684067"/>
            <a:ext cx="8856985" cy="1643527"/>
          </a:xfrm>
          <a:prstGeom prst="rect">
            <a:avLst/>
          </a:prstGeom>
        </p:spPr>
        <p:txBody>
          <a:bodyPr wrap="square">
            <a:spAutoFit/>
          </a:bodyPr>
          <a:lstStyle/>
          <a:p>
            <a:pPr eaLnBrk="1" hangingPunct="1">
              <a:lnSpc>
                <a:spcPct val="90000"/>
              </a:lnSpc>
            </a:pPr>
            <a:r>
              <a:rPr lang="fr-FR" sz="1600" i="1" dirty="0">
                <a:solidFill>
                  <a:srgbClr val="FF9900"/>
                </a:solidFill>
              </a:rPr>
              <a:t>On entraine en rotation la vis à bille (48) (en liaison complète avec le foret) par l’intermédiaire de la « glissière (4) » qui est reliée au moteur.</a:t>
            </a:r>
          </a:p>
          <a:p>
            <a:pPr eaLnBrk="1" hangingPunct="1">
              <a:lnSpc>
                <a:spcPct val="90000"/>
              </a:lnSpc>
            </a:pPr>
            <a:r>
              <a:rPr lang="fr-FR" sz="1600" i="1" dirty="0">
                <a:solidFill>
                  <a:srgbClr val="FF9900"/>
                </a:solidFill>
              </a:rPr>
              <a:t>La « glissière (4) » est en liaison pivot avec la « bague extérieure glissière à bille (5) »,</a:t>
            </a:r>
          </a:p>
          <a:p>
            <a:pPr eaLnBrk="1" hangingPunct="1">
              <a:lnSpc>
                <a:spcPct val="90000"/>
              </a:lnSpc>
            </a:pPr>
            <a:r>
              <a:rPr lang="fr-FR" sz="1600" i="1" dirty="0">
                <a:solidFill>
                  <a:srgbClr val="FF9900"/>
                </a:solidFill>
              </a:rPr>
              <a:t>La « glissière (4) » possède des cannelures longitudinales intérieures et la vis (48) est elle-même cannelée longitudinalement (cannelures en vert sur l’image ci-dessous). </a:t>
            </a:r>
          </a:p>
          <a:p>
            <a:pPr eaLnBrk="1" hangingPunct="1">
              <a:lnSpc>
                <a:spcPct val="90000"/>
              </a:lnSpc>
            </a:pPr>
            <a:r>
              <a:rPr lang="fr-FR" sz="1600" i="1" dirty="0">
                <a:solidFill>
                  <a:srgbClr val="FF9900"/>
                </a:solidFill>
              </a:rPr>
              <a:t>Afin de réaliser la transmission en rotation et le mouvement de translation, des billes s’interposent entre les cannelures des pièces (4) et (48)</a:t>
            </a:r>
          </a:p>
        </p:txBody>
      </p:sp>
      <p:grpSp>
        <p:nvGrpSpPr>
          <p:cNvPr id="17" name="Groupe 16"/>
          <p:cNvGrpSpPr/>
          <p:nvPr/>
        </p:nvGrpSpPr>
        <p:grpSpPr>
          <a:xfrm>
            <a:off x="3904059" y="4838901"/>
            <a:ext cx="1162472" cy="452782"/>
            <a:chOff x="3913584" y="4704410"/>
            <a:chExt cx="1162472" cy="452782"/>
          </a:xfrm>
        </p:grpSpPr>
        <p:cxnSp>
          <p:nvCxnSpPr>
            <p:cNvPr id="5" name="Connecteur droit avec flèche 4"/>
            <p:cNvCxnSpPr/>
            <p:nvPr/>
          </p:nvCxnSpPr>
          <p:spPr>
            <a:xfrm>
              <a:off x="4355976" y="4941168"/>
              <a:ext cx="720080" cy="21602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3978518" y="4731370"/>
              <a:ext cx="432048" cy="382334"/>
            </a:xfrm>
            <a:prstGeom prst="rect">
              <a:avLst/>
            </a:prstGeom>
            <a:noFill/>
          </p:spPr>
          <p:txBody>
            <a:bodyPr wrap="square" rtlCol="0">
              <a:spAutoFit/>
            </a:bodyPr>
            <a:lstStyle/>
            <a:p>
              <a:r>
                <a:rPr lang="fr-FR" dirty="0"/>
                <a:t>4</a:t>
              </a:r>
            </a:p>
          </p:txBody>
        </p:sp>
        <p:sp>
          <p:nvSpPr>
            <p:cNvPr id="12" name="Ellipse 11"/>
            <p:cNvSpPr/>
            <p:nvPr/>
          </p:nvSpPr>
          <p:spPr>
            <a:xfrm>
              <a:off x="3913584" y="4704410"/>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3" name="Groupe 12"/>
          <p:cNvGrpSpPr/>
          <p:nvPr/>
        </p:nvGrpSpPr>
        <p:grpSpPr>
          <a:xfrm>
            <a:off x="3069979" y="5841771"/>
            <a:ext cx="999046" cy="501411"/>
            <a:chOff x="3039144" y="5569861"/>
            <a:chExt cx="999046" cy="501411"/>
          </a:xfrm>
        </p:grpSpPr>
        <p:cxnSp>
          <p:nvCxnSpPr>
            <p:cNvPr id="14" name="Connecteur droit avec flèche 13"/>
            <p:cNvCxnSpPr/>
            <p:nvPr/>
          </p:nvCxnSpPr>
          <p:spPr>
            <a:xfrm>
              <a:off x="3481536" y="5806619"/>
              <a:ext cx="556654" cy="2646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ZoneTexte 14"/>
            <p:cNvSpPr txBox="1"/>
            <p:nvPr/>
          </p:nvSpPr>
          <p:spPr>
            <a:xfrm>
              <a:off x="3060533" y="5596821"/>
              <a:ext cx="521474" cy="369332"/>
            </a:xfrm>
            <a:prstGeom prst="rect">
              <a:avLst/>
            </a:prstGeom>
            <a:noFill/>
          </p:spPr>
          <p:txBody>
            <a:bodyPr wrap="square" rtlCol="0">
              <a:spAutoFit/>
            </a:bodyPr>
            <a:lstStyle/>
            <a:p>
              <a:r>
                <a:rPr lang="fr-FR" dirty="0"/>
                <a:t>48</a:t>
              </a:r>
            </a:p>
          </p:txBody>
        </p:sp>
        <p:sp>
          <p:nvSpPr>
            <p:cNvPr id="16" name="Ellipse 15"/>
            <p:cNvSpPr/>
            <p:nvPr/>
          </p:nvSpPr>
          <p:spPr>
            <a:xfrm>
              <a:off x="3039144" y="556986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9" name="Groupe 18"/>
          <p:cNvGrpSpPr/>
          <p:nvPr/>
        </p:nvGrpSpPr>
        <p:grpSpPr>
          <a:xfrm>
            <a:off x="4818936" y="3516378"/>
            <a:ext cx="1162472" cy="452782"/>
            <a:chOff x="3913584" y="4704410"/>
            <a:chExt cx="1162472" cy="452782"/>
          </a:xfrm>
        </p:grpSpPr>
        <p:cxnSp>
          <p:nvCxnSpPr>
            <p:cNvPr id="20" name="Connecteur droit avec flèche 19"/>
            <p:cNvCxnSpPr/>
            <p:nvPr/>
          </p:nvCxnSpPr>
          <p:spPr>
            <a:xfrm>
              <a:off x="4355976" y="4941168"/>
              <a:ext cx="720080" cy="21602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3978518" y="4731370"/>
              <a:ext cx="432048" cy="382334"/>
            </a:xfrm>
            <a:prstGeom prst="rect">
              <a:avLst/>
            </a:prstGeom>
            <a:noFill/>
          </p:spPr>
          <p:txBody>
            <a:bodyPr wrap="square" rtlCol="0">
              <a:spAutoFit/>
            </a:bodyPr>
            <a:lstStyle/>
            <a:p>
              <a:r>
                <a:rPr lang="fr-FR" dirty="0"/>
                <a:t>5</a:t>
              </a:r>
            </a:p>
          </p:txBody>
        </p:sp>
        <p:sp>
          <p:nvSpPr>
            <p:cNvPr id="22" name="Ellipse 21"/>
            <p:cNvSpPr/>
            <p:nvPr/>
          </p:nvSpPr>
          <p:spPr>
            <a:xfrm>
              <a:off x="3913584" y="4704410"/>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3" name="Rectangle 22"/>
          <p:cNvSpPr/>
          <p:nvPr/>
        </p:nvSpPr>
        <p:spPr>
          <a:xfrm>
            <a:off x="1196294" y="0"/>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cxnSp>
        <p:nvCxnSpPr>
          <p:cNvPr id="25" name="Connecteur droit avec flèche 24"/>
          <p:cNvCxnSpPr/>
          <p:nvPr/>
        </p:nvCxnSpPr>
        <p:spPr>
          <a:xfrm>
            <a:off x="7092280" y="2780928"/>
            <a:ext cx="1008112" cy="936104"/>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24" name="Rectangle 23">
            <a:extLst>
              <a:ext uri="{FF2B5EF4-FFF2-40B4-BE49-F238E27FC236}">
                <a16:creationId xmlns:a16="http://schemas.microsoft.com/office/drawing/2014/main" id="{4A2CE3B6-A5E0-4D71-A979-14AD4351ECC5}"/>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27" name="Espace réservé du pied de page 7">
            <a:extLst>
              <a:ext uri="{FF2B5EF4-FFF2-40B4-BE49-F238E27FC236}">
                <a16:creationId xmlns:a16="http://schemas.microsoft.com/office/drawing/2014/main" id="{6A474CFF-4CD7-492B-AC90-A18960D9A078}"/>
              </a:ext>
            </a:extLst>
          </p:cNvPr>
          <p:cNvSpPr txBox="1">
            <a:spLocks/>
          </p:cNvSpPr>
          <p:nvPr/>
        </p:nvSpPr>
        <p:spPr>
          <a:xfrm>
            <a:off x="4420690" y="6629145"/>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28" name="Espace réservé du numéro de diapositive 4">
            <a:extLst>
              <a:ext uri="{FF2B5EF4-FFF2-40B4-BE49-F238E27FC236}">
                <a16:creationId xmlns:a16="http://schemas.microsoft.com/office/drawing/2014/main" id="{75A03850-23B4-45E2-BEFB-D88E9CD7E322}"/>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10</a:t>
            </a:fld>
            <a:endParaRPr lang="fr-FR" dirty="0"/>
          </a:p>
        </p:txBody>
      </p:sp>
    </p:spTree>
    <p:extLst>
      <p:ext uri="{BB962C8B-B14F-4D97-AF65-F5344CB8AC3E}">
        <p14:creationId xmlns:p14="http://schemas.microsoft.com/office/powerpoint/2010/main" val="2645341136"/>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3851920" y="3184793"/>
            <a:ext cx="4672253" cy="3626570"/>
          </a:xfrm>
          <a:prstGeom prst="rect">
            <a:avLst/>
          </a:prstGeom>
        </p:spPr>
      </p:pic>
      <p:sp>
        <p:nvSpPr>
          <p:cNvPr id="6147" name="Espace réservé du contenu 1"/>
          <p:cNvSpPr>
            <a:spLocks noGrp="1"/>
          </p:cNvSpPr>
          <p:nvPr>
            <p:ph idx="1"/>
          </p:nvPr>
        </p:nvSpPr>
        <p:spPr>
          <a:xfrm>
            <a:off x="149747" y="941623"/>
            <a:ext cx="8844506" cy="648072"/>
          </a:xfrm>
        </p:spPr>
        <p:txBody>
          <a:bodyPr/>
          <a:lstStyle/>
          <a:p>
            <a:r>
              <a:rPr lang="fr-FR" dirty="0">
                <a:solidFill>
                  <a:srgbClr val="9D4376"/>
                </a:solidFill>
              </a:rPr>
              <a:t>Fonctionnement du module « liaison hélicoïdale »</a:t>
            </a:r>
          </a:p>
        </p:txBody>
      </p:sp>
      <p:sp>
        <p:nvSpPr>
          <p:cNvPr id="6" name="Rectangle 5"/>
          <p:cNvSpPr/>
          <p:nvPr/>
        </p:nvSpPr>
        <p:spPr>
          <a:xfrm>
            <a:off x="187486" y="1895967"/>
            <a:ext cx="8856985" cy="1200329"/>
          </a:xfrm>
          <a:prstGeom prst="rect">
            <a:avLst/>
          </a:prstGeom>
        </p:spPr>
        <p:txBody>
          <a:bodyPr wrap="square">
            <a:spAutoFit/>
          </a:bodyPr>
          <a:lstStyle/>
          <a:p>
            <a:pPr eaLnBrk="1" hangingPunct="1">
              <a:lnSpc>
                <a:spcPct val="90000"/>
              </a:lnSpc>
            </a:pPr>
            <a:r>
              <a:rPr lang="fr-FR" sz="1600" i="1" dirty="0">
                <a:solidFill>
                  <a:srgbClr val="FF9900"/>
                </a:solidFill>
              </a:rPr>
              <a:t>La liaison hélicoïdale est réalisée par un système « vis à billes (31) » / «écrou (23) ». Le chemin hélicoïdal est représenté en bleu sur l’image ci-dessous.</a:t>
            </a:r>
          </a:p>
          <a:p>
            <a:pPr eaLnBrk="1" hangingPunct="1">
              <a:lnSpc>
                <a:spcPct val="90000"/>
              </a:lnSpc>
            </a:pPr>
            <a:r>
              <a:rPr lang="fr-FR" sz="1600" i="1" dirty="0">
                <a:solidFill>
                  <a:srgbClr val="FF9900"/>
                </a:solidFill>
              </a:rPr>
              <a:t>L’ « écrou (23) » est en liaison pivot avec la «bague extérieure de l’écrou à billes (22) ».</a:t>
            </a:r>
          </a:p>
          <a:p>
            <a:pPr eaLnBrk="1" hangingPunct="1">
              <a:lnSpc>
                <a:spcPct val="90000"/>
              </a:lnSpc>
            </a:pPr>
            <a:r>
              <a:rPr lang="fr-FR" sz="1600" i="1" dirty="0">
                <a:solidFill>
                  <a:srgbClr val="FF9900"/>
                </a:solidFill>
              </a:rPr>
              <a:t>En phase normale de perçage, l’écrou (23) est lui-même entrainé en rotation par l’intermédiaire du « Mécanisme Vibratoire » (Mécanisme décrit dans la suite du document).</a:t>
            </a:r>
          </a:p>
        </p:txBody>
      </p:sp>
      <p:sp>
        <p:nvSpPr>
          <p:cNvPr id="12" name="Rectangle 11"/>
          <p:cNvSpPr/>
          <p:nvPr/>
        </p:nvSpPr>
        <p:spPr>
          <a:xfrm>
            <a:off x="100546" y="3838112"/>
            <a:ext cx="3095804" cy="535531"/>
          </a:xfrm>
          <a:prstGeom prst="rect">
            <a:avLst/>
          </a:prstGeom>
          <a:noFill/>
        </p:spPr>
        <p:txBody>
          <a:bodyPr wrap="square">
            <a:spAutoFit/>
          </a:bodyPr>
          <a:lstStyle/>
          <a:p>
            <a:pPr algn="ctr" eaLnBrk="1" hangingPunct="1">
              <a:lnSpc>
                <a:spcPct val="90000"/>
              </a:lnSpc>
            </a:pPr>
            <a:r>
              <a:rPr lang="fr-FR" sz="1600" b="1" u="sng" dirty="0"/>
              <a:t>Vue interne du </a:t>
            </a:r>
          </a:p>
          <a:p>
            <a:pPr algn="ctr" eaLnBrk="1" hangingPunct="1">
              <a:lnSpc>
                <a:spcPct val="90000"/>
              </a:lnSpc>
            </a:pPr>
            <a:r>
              <a:rPr lang="fr-FR" sz="1600" b="1" u="sng" dirty="0"/>
              <a:t>module « liaison hélicoïdale »</a:t>
            </a:r>
          </a:p>
        </p:txBody>
      </p:sp>
      <p:grpSp>
        <p:nvGrpSpPr>
          <p:cNvPr id="14" name="Groupe 13"/>
          <p:cNvGrpSpPr/>
          <p:nvPr/>
        </p:nvGrpSpPr>
        <p:grpSpPr>
          <a:xfrm>
            <a:off x="3024612" y="5167908"/>
            <a:ext cx="1043332" cy="565348"/>
            <a:chOff x="3039144" y="5569861"/>
            <a:chExt cx="1043332" cy="565348"/>
          </a:xfrm>
        </p:grpSpPr>
        <p:cxnSp>
          <p:nvCxnSpPr>
            <p:cNvPr id="15" name="Connecteur droit avec flèche 14"/>
            <p:cNvCxnSpPr/>
            <p:nvPr/>
          </p:nvCxnSpPr>
          <p:spPr>
            <a:xfrm>
              <a:off x="3481536" y="5806619"/>
              <a:ext cx="600940" cy="3285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3051008" y="5596821"/>
              <a:ext cx="521474" cy="369332"/>
            </a:xfrm>
            <a:prstGeom prst="rect">
              <a:avLst/>
            </a:prstGeom>
            <a:noFill/>
          </p:spPr>
          <p:txBody>
            <a:bodyPr wrap="square" rtlCol="0">
              <a:spAutoFit/>
            </a:bodyPr>
            <a:lstStyle/>
            <a:p>
              <a:r>
                <a:rPr lang="fr-FR" dirty="0"/>
                <a:t>31</a:t>
              </a:r>
            </a:p>
          </p:txBody>
        </p:sp>
        <p:sp>
          <p:nvSpPr>
            <p:cNvPr id="17" name="Ellipse 16"/>
            <p:cNvSpPr/>
            <p:nvPr/>
          </p:nvSpPr>
          <p:spPr>
            <a:xfrm>
              <a:off x="3039144" y="556986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8" name="Groupe 17"/>
          <p:cNvGrpSpPr/>
          <p:nvPr/>
        </p:nvGrpSpPr>
        <p:grpSpPr>
          <a:xfrm>
            <a:off x="3851920" y="4406779"/>
            <a:ext cx="999046" cy="501411"/>
            <a:chOff x="3039144" y="5569861"/>
            <a:chExt cx="999046" cy="501411"/>
          </a:xfrm>
        </p:grpSpPr>
        <p:cxnSp>
          <p:nvCxnSpPr>
            <p:cNvPr id="19" name="Connecteur droit avec flèche 18"/>
            <p:cNvCxnSpPr/>
            <p:nvPr/>
          </p:nvCxnSpPr>
          <p:spPr>
            <a:xfrm>
              <a:off x="3481536" y="5806619"/>
              <a:ext cx="556654" cy="2646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3051008" y="5596821"/>
              <a:ext cx="521474" cy="369332"/>
            </a:xfrm>
            <a:prstGeom prst="rect">
              <a:avLst/>
            </a:prstGeom>
            <a:noFill/>
          </p:spPr>
          <p:txBody>
            <a:bodyPr wrap="square" rtlCol="0">
              <a:spAutoFit/>
            </a:bodyPr>
            <a:lstStyle/>
            <a:p>
              <a:r>
                <a:rPr lang="fr-FR" dirty="0"/>
                <a:t>23</a:t>
              </a:r>
            </a:p>
          </p:txBody>
        </p:sp>
        <p:sp>
          <p:nvSpPr>
            <p:cNvPr id="21" name="Ellipse 20"/>
            <p:cNvSpPr/>
            <p:nvPr/>
          </p:nvSpPr>
          <p:spPr>
            <a:xfrm>
              <a:off x="3039144" y="556986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2" name="Groupe 21"/>
          <p:cNvGrpSpPr/>
          <p:nvPr/>
        </p:nvGrpSpPr>
        <p:grpSpPr>
          <a:xfrm>
            <a:off x="3895260" y="3444253"/>
            <a:ext cx="999046" cy="501411"/>
            <a:chOff x="3039144" y="5569861"/>
            <a:chExt cx="999046" cy="501411"/>
          </a:xfrm>
        </p:grpSpPr>
        <p:cxnSp>
          <p:nvCxnSpPr>
            <p:cNvPr id="23" name="Connecteur droit avec flèche 22"/>
            <p:cNvCxnSpPr/>
            <p:nvPr/>
          </p:nvCxnSpPr>
          <p:spPr>
            <a:xfrm>
              <a:off x="3481536" y="5806619"/>
              <a:ext cx="556654" cy="2646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3039144" y="5606368"/>
              <a:ext cx="521474" cy="369332"/>
            </a:xfrm>
            <a:prstGeom prst="rect">
              <a:avLst/>
            </a:prstGeom>
            <a:noFill/>
          </p:spPr>
          <p:txBody>
            <a:bodyPr wrap="square" rtlCol="0">
              <a:spAutoFit/>
            </a:bodyPr>
            <a:lstStyle/>
            <a:p>
              <a:r>
                <a:rPr lang="fr-FR" dirty="0"/>
                <a:t>22</a:t>
              </a:r>
            </a:p>
          </p:txBody>
        </p:sp>
        <p:sp>
          <p:nvSpPr>
            <p:cNvPr id="25" name="Ellipse 24"/>
            <p:cNvSpPr/>
            <p:nvPr/>
          </p:nvSpPr>
          <p:spPr>
            <a:xfrm>
              <a:off x="3039144" y="556986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6" name="Rectangle 25"/>
          <p:cNvSpPr/>
          <p:nvPr/>
        </p:nvSpPr>
        <p:spPr>
          <a:xfrm>
            <a:off x="1196294" y="0"/>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sp>
        <p:nvSpPr>
          <p:cNvPr id="27" name="Rectangle 26">
            <a:extLst>
              <a:ext uri="{FF2B5EF4-FFF2-40B4-BE49-F238E27FC236}">
                <a16:creationId xmlns:a16="http://schemas.microsoft.com/office/drawing/2014/main" id="{0556150C-E89D-4811-B6D2-0DAE2AA63748}"/>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28" name="Espace réservé du pied de page 7">
            <a:extLst>
              <a:ext uri="{FF2B5EF4-FFF2-40B4-BE49-F238E27FC236}">
                <a16:creationId xmlns:a16="http://schemas.microsoft.com/office/drawing/2014/main" id="{BA8B318A-9A83-4F65-8A52-F326ADE31D28}"/>
              </a:ext>
            </a:extLst>
          </p:cNvPr>
          <p:cNvSpPr txBox="1">
            <a:spLocks/>
          </p:cNvSpPr>
          <p:nvPr/>
        </p:nvSpPr>
        <p:spPr>
          <a:xfrm>
            <a:off x="4327308" y="6623571"/>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29" name="Espace réservé du numéro de diapositive 4">
            <a:extLst>
              <a:ext uri="{FF2B5EF4-FFF2-40B4-BE49-F238E27FC236}">
                <a16:creationId xmlns:a16="http://schemas.microsoft.com/office/drawing/2014/main" id="{03B44013-D134-470F-96EE-23806544B1FC}"/>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11</a:t>
            </a:fld>
            <a:endParaRPr lang="fr-FR" dirty="0"/>
          </a:p>
        </p:txBody>
      </p:sp>
    </p:spTree>
    <p:extLst>
      <p:ext uri="{BB962C8B-B14F-4D97-AF65-F5344CB8AC3E}">
        <p14:creationId xmlns:p14="http://schemas.microsoft.com/office/powerpoint/2010/main" val="2787024288"/>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a:blip r:embed="rId2"/>
          <a:stretch>
            <a:fillRect/>
          </a:stretch>
        </p:blipFill>
        <p:spPr>
          <a:xfrm>
            <a:off x="1771781" y="2266134"/>
            <a:ext cx="4993474" cy="3836162"/>
          </a:xfrm>
          <a:prstGeom prst="rect">
            <a:avLst/>
          </a:prstGeom>
        </p:spPr>
      </p:pic>
      <p:pic>
        <p:nvPicPr>
          <p:cNvPr id="7" name="Image 6"/>
          <p:cNvPicPr>
            <a:picLocks noChangeAspect="1"/>
          </p:cNvPicPr>
          <p:nvPr/>
        </p:nvPicPr>
        <p:blipFill>
          <a:blip r:embed="rId3"/>
          <a:stretch>
            <a:fillRect/>
          </a:stretch>
        </p:blipFill>
        <p:spPr>
          <a:xfrm>
            <a:off x="1779191" y="1772816"/>
            <a:ext cx="5084241" cy="4721872"/>
          </a:xfrm>
          <a:prstGeom prst="rect">
            <a:avLst/>
          </a:prstGeom>
        </p:spPr>
      </p:pic>
      <p:sp>
        <p:nvSpPr>
          <p:cNvPr id="20" name="Espace réservé du contenu 1"/>
          <p:cNvSpPr>
            <a:spLocks noGrp="1"/>
          </p:cNvSpPr>
          <p:nvPr>
            <p:ph idx="1"/>
          </p:nvPr>
        </p:nvSpPr>
        <p:spPr>
          <a:xfrm>
            <a:off x="0" y="819447"/>
            <a:ext cx="9433048" cy="648072"/>
          </a:xfrm>
        </p:spPr>
        <p:txBody>
          <a:bodyPr/>
          <a:lstStyle/>
          <a:p>
            <a:r>
              <a:rPr lang="fr-FR" sz="2800" dirty="0">
                <a:solidFill>
                  <a:srgbClr val="9D4376"/>
                </a:solidFill>
              </a:rPr>
              <a:t>Fonctionnement du mécanisme d’avance vibratoire 1/5</a:t>
            </a:r>
          </a:p>
        </p:txBody>
      </p:sp>
      <p:sp>
        <p:nvSpPr>
          <p:cNvPr id="9" name="ZoneTexte 8"/>
          <p:cNvSpPr txBox="1"/>
          <p:nvPr/>
        </p:nvSpPr>
        <p:spPr>
          <a:xfrm>
            <a:off x="336314" y="1503330"/>
            <a:ext cx="4993474" cy="646331"/>
          </a:xfrm>
          <a:prstGeom prst="rect">
            <a:avLst/>
          </a:prstGeom>
          <a:noFill/>
        </p:spPr>
        <p:txBody>
          <a:bodyPr wrap="square" rtlCol="0">
            <a:spAutoFit/>
          </a:bodyPr>
          <a:lstStyle/>
          <a:p>
            <a:pPr algn="ctr"/>
            <a:r>
              <a:rPr lang="fr-FR" b="1" u="sng" dirty="0"/>
              <a:t>Vue du mécanisme d’avance et de génération des vibrations</a:t>
            </a:r>
          </a:p>
        </p:txBody>
      </p:sp>
      <p:grpSp>
        <p:nvGrpSpPr>
          <p:cNvPr id="13" name="Groupe 12"/>
          <p:cNvGrpSpPr/>
          <p:nvPr/>
        </p:nvGrpSpPr>
        <p:grpSpPr>
          <a:xfrm>
            <a:off x="2066154" y="2476373"/>
            <a:ext cx="605265" cy="894791"/>
            <a:chOff x="3096017" y="5725380"/>
            <a:chExt cx="605265" cy="894791"/>
          </a:xfrm>
        </p:grpSpPr>
        <p:cxnSp>
          <p:nvCxnSpPr>
            <p:cNvPr id="14" name="Connecteur droit avec flèche 13"/>
            <p:cNvCxnSpPr/>
            <p:nvPr/>
          </p:nvCxnSpPr>
          <p:spPr>
            <a:xfrm>
              <a:off x="3427566" y="6122633"/>
              <a:ext cx="273716" cy="49753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ZoneTexte 14"/>
            <p:cNvSpPr txBox="1"/>
            <p:nvPr/>
          </p:nvSpPr>
          <p:spPr>
            <a:xfrm>
              <a:off x="3098356" y="5761865"/>
              <a:ext cx="521474" cy="369332"/>
            </a:xfrm>
            <a:prstGeom prst="rect">
              <a:avLst/>
            </a:prstGeom>
            <a:noFill/>
          </p:spPr>
          <p:txBody>
            <a:bodyPr wrap="square" rtlCol="0">
              <a:spAutoFit/>
            </a:bodyPr>
            <a:lstStyle/>
            <a:p>
              <a:r>
                <a:rPr lang="fr-FR" dirty="0"/>
                <a:t> 7</a:t>
              </a:r>
            </a:p>
          </p:txBody>
        </p:sp>
        <p:sp>
          <p:nvSpPr>
            <p:cNvPr id="16" name="Ellipse 15"/>
            <p:cNvSpPr/>
            <p:nvPr/>
          </p:nvSpPr>
          <p:spPr>
            <a:xfrm>
              <a:off x="3096017" y="5725380"/>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17" name="Connecteur droit avec flèche 16"/>
          <p:cNvCxnSpPr/>
          <p:nvPr/>
        </p:nvCxnSpPr>
        <p:spPr>
          <a:xfrm flipV="1">
            <a:off x="6637219" y="3382779"/>
            <a:ext cx="698175" cy="26133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7207767" y="3059345"/>
            <a:ext cx="1357486" cy="369332"/>
          </a:xfrm>
          <a:prstGeom prst="rect">
            <a:avLst/>
          </a:prstGeom>
          <a:noFill/>
        </p:spPr>
        <p:txBody>
          <a:bodyPr wrap="square" rtlCol="0">
            <a:spAutoFit/>
          </a:bodyPr>
          <a:lstStyle/>
          <a:p>
            <a:r>
              <a:rPr lang="fr-FR" dirty="0"/>
              <a:t>Vers l’outil</a:t>
            </a:r>
          </a:p>
        </p:txBody>
      </p:sp>
      <p:cxnSp>
        <p:nvCxnSpPr>
          <p:cNvPr id="23" name="Connecteur droit avec flèche 22"/>
          <p:cNvCxnSpPr/>
          <p:nvPr/>
        </p:nvCxnSpPr>
        <p:spPr>
          <a:xfrm flipH="1">
            <a:off x="1244183" y="4757738"/>
            <a:ext cx="694155" cy="258275"/>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323528" y="4692847"/>
            <a:ext cx="1357486" cy="646331"/>
          </a:xfrm>
          <a:prstGeom prst="rect">
            <a:avLst/>
          </a:prstGeom>
          <a:noFill/>
        </p:spPr>
        <p:txBody>
          <a:bodyPr wrap="square" rtlCol="0">
            <a:spAutoFit/>
          </a:bodyPr>
          <a:lstStyle/>
          <a:p>
            <a:r>
              <a:rPr lang="fr-FR" dirty="0"/>
              <a:t>Vers le moteur</a:t>
            </a:r>
          </a:p>
        </p:txBody>
      </p:sp>
      <p:grpSp>
        <p:nvGrpSpPr>
          <p:cNvPr id="27" name="Groupe 26"/>
          <p:cNvGrpSpPr/>
          <p:nvPr/>
        </p:nvGrpSpPr>
        <p:grpSpPr>
          <a:xfrm>
            <a:off x="5868145" y="1362281"/>
            <a:ext cx="631039" cy="867368"/>
            <a:chOff x="1917584" y="5654974"/>
            <a:chExt cx="631039" cy="867368"/>
          </a:xfrm>
        </p:grpSpPr>
        <p:sp>
          <p:nvSpPr>
            <p:cNvPr id="30" name="Ellipse 29"/>
            <p:cNvSpPr/>
            <p:nvPr/>
          </p:nvSpPr>
          <p:spPr>
            <a:xfrm>
              <a:off x="2027149" y="5654974"/>
              <a:ext cx="432048" cy="44234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8" name="Connecteur droit avec flèche 27"/>
            <p:cNvCxnSpPr>
              <a:stCxn id="30" idx="3"/>
            </p:cNvCxnSpPr>
            <p:nvPr/>
          </p:nvCxnSpPr>
          <p:spPr>
            <a:xfrm flipH="1">
              <a:off x="1917584" y="6032541"/>
              <a:ext cx="172837" cy="4898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ZoneTexte 28"/>
            <p:cNvSpPr txBox="1"/>
            <p:nvPr/>
          </p:nvSpPr>
          <p:spPr>
            <a:xfrm>
              <a:off x="2027149" y="5683937"/>
              <a:ext cx="521474" cy="369332"/>
            </a:xfrm>
            <a:prstGeom prst="rect">
              <a:avLst/>
            </a:prstGeom>
            <a:noFill/>
          </p:spPr>
          <p:txBody>
            <a:bodyPr wrap="square" rtlCol="0">
              <a:spAutoFit/>
            </a:bodyPr>
            <a:lstStyle/>
            <a:p>
              <a:r>
                <a:rPr lang="fr-FR" dirty="0"/>
                <a:t>17</a:t>
              </a:r>
            </a:p>
          </p:txBody>
        </p:sp>
      </p:grpSp>
      <p:sp>
        <p:nvSpPr>
          <p:cNvPr id="37" name="ZoneTexte 36"/>
          <p:cNvSpPr txBox="1"/>
          <p:nvPr/>
        </p:nvSpPr>
        <p:spPr>
          <a:xfrm>
            <a:off x="6310042" y="4027088"/>
            <a:ext cx="2444026" cy="738664"/>
          </a:xfrm>
          <a:prstGeom prst="rect">
            <a:avLst/>
          </a:prstGeom>
          <a:solidFill>
            <a:schemeClr val="bg1"/>
          </a:solidFill>
        </p:spPr>
        <p:txBody>
          <a:bodyPr wrap="square" rtlCol="0">
            <a:spAutoFit/>
          </a:bodyPr>
          <a:lstStyle/>
          <a:p>
            <a:pPr algn="ctr"/>
            <a:r>
              <a:rPr lang="fr-FR" sz="1400" b="1" dirty="0">
                <a:solidFill>
                  <a:srgbClr val="FFC000"/>
                </a:solidFill>
              </a:rPr>
              <a:t>Partie avant du mécanisme d’avance vibratoire (vers l’écrou 23)</a:t>
            </a:r>
          </a:p>
        </p:txBody>
      </p:sp>
      <p:sp>
        <p:nvSpPr>
          <p:cNvPr id="38" name="ZoneTexte 37"/>
          <p:cNvSpPr txBox="1"/>
          <p:nvPr/>
        </p:nvSpPr>
        <p:spPr>
          <a:xfrm>
            <a:off x="939021" y="5551735"/>
            <a:ext cx="2627562" cy="738664"/>
          </a:xfrm>
          <a:prstGeom prst="rect">
            <a:avLst/>
          </a:prstGeom>
          <a:solidFill>
            <a:schemeClr val="bg1">
              <a:alpha val="97000"/>
            </a:schemeClr>
          </a:solidFill>
        </p:spPr>
        <p:txBody>
          <a:bodyPr wrap="square" rtlCol="0">
            <a:spAutoFit/>
          </a:bodyPr>
          <a:lstStyle/>
          <a:p>
            <a:pPr algn="ctr"/>
            <a:r>
              <a:rPr lang="fr-FR" sz="1400" b="1" dirty="0">
                <a:solidFill>
                  <a:srgbClr val="FFC000"/>
                </a:solidFill>
              </a:rPr>
              <a:t>Partie arrière du mécanisme d’avance vibratoire </a:t>
            </a:r>
          </a:p>
          <a:p>
            <a:pPr algn="ctr"/>
            <a:r>
              <a:rPr lang="fr-FR" sz="1400" b="1" dirty="0">
                <a:solidFill>
                  <a:srgbClr val="FFC000"/>
                </a:solidFill>
              </a:rPr>
              <a:t>(vers la glissière 4)</a:t>
            </a:r>
          </a:p>
        </p:txBody>
      </p:sp>
      <p:sp>
        <p:nvSpPr>
          <p:cNvPr id="35" name="Ellipse 34"/>
          <p:cNvSpPr/>
          <p:nvPr/>
        </p:nvSpPr>
        <p:spPr>
          <a:xfrm rot="20648557">
            <a:off x="2825810" y="3224909"/>
            <a:ext cx="1272244" cy="259209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Ellipse 35"/>
          <p:cNvSpPr/>
          <p:nvPr/>
        </p:nvSpPr>
        <p:spPr>
          <a:xfrm rot="20670529">
            <a:off x="4992927" y="2471699"/>
            <a:ext cx="1272244" cy="259209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Ellipse 38"/>
          <p:cNvSpPr/>
          <p:nvPr/>
        </p:nvSpPr>
        <p:spPr>
          <a:xfrm rot="20689931">
            <a:off x="4086965" y="2922891"/>
            <a:ext cx="900489" cy="2448418"/>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ZoneTexte 39"/>
          <p:cNvSpPr txBox="1"/>
          <p:nvPr/>
        </p:nvSpPr>
        <p:spPr>
          <a:xfrm>
            <a:off x="4148177" y="5486433"/>
            <a:ext cx="2641435" cy="954107"/>
          </a:xfrm>
          <a:prstGeom prst="rect">
            <a:avLst/>
          </a:prstGeom>
          <a:solidFill>
            <a:schemeClr val="bg1"/>
          </a:solidFill>
        </p:spPr>
        <p:txBody>
          <a:bodyPr wrap="square" rtlCol="0">
            <a:spAutoFit/>
          </a:bodyPr>
          <a:lstStyle/>
          <a:p>
            <a:pPr algn="ctr"/>
            <a:r>
              <a:rPr lang="fr-FR" sz="1400" b="1" dirty="0">
                <a:solidFill>
                  <a:srgbClr val="FF0000"/>
                </a:solidFill>
              </a:rPr>
              <a:t>Zone de passage du couple : 3 mécanismes à doigt disposés à 120°, voir diapos suivantes</a:t>
            </a:r>
          </a:p>
        </p:txBody>
      </p:sp>
      <p:sp>
        <p:nvSpPr>
          <p:cNvPr id="41" name="ZoneTexte 40"/>
          <p:cNvSpPr txBox="1"/>
          <p:nvPr/>
        </p:nvSpPr>
        <p:spPr>
          <a:xfrm>
            <a:off x="40170" y="2435168"/>
            <a:ext cx="2357533" cy="369332"/>
          </a:xfrm>
          <a:prstGeom prst="rect">
            <a:avLst/>
          </a:prstGeom>
          <a:noFill/>
        </p:spPr>
        <p:txBody>
          <a:bodyPr wrap="square" rtlCol="0">
            <a:spAutoFit/>
          </a:bodyPr>
          <a:lstStyle/>
          <a:p>
            <a:r>
              <a:rPr lang="fr-FR" dirty="0"/>
              <a:t>Demi carter arrière</a:t>
            </a:r>
          </a:p>
        </p:txBody>
      </p:sp>
      <p:sp>
        <p:nvSpPr>
          <p:cNvPr id="42" name="ZoneTexte 41"/>
          <p:cNvSpPr txBox="1"/>
          <p:nvPr/>
        </p:nvSpPr>
        <p:spPr>
          <a:xfrm>
            <a:off x="6453388" y="1341114"/>
            <a:ext cx="2690611" cy="369332"/>
          </a:xfrm>
          <a:prstGeom prst="rect">
            <a:avLst/>
          </a:prstGeom>
          <a:solidFill>
            <a:schemeClr val="bg1"/>
          </a:solidFill>
        </p:spPr>
        <p:txBody>
          <a:bodyPr wrap="square" rtlCol="0">
            <a:spAutoFit/>
          </a:bodyPr>
          <a:lstStyle/>
          <a:p>
            <a:r>
              <a:rPr lang="fr-FR" dirty="0"/>
              <a:t>Demi carter avant</a:t>
            </a:r>
          </a:p>
        </p:txBody>
      </p:sp>
      <p:sp>
        <p:nvSpPr>
          <p:cNvPr id="43" name="Rectangle 42"/>
          <p:cNvSpPr/>
          <p:nvPr/>
        </p:nvSpPr>
        <p:spPr>
          <a:xfrm>
            <a:off x="1196294" y="0"/>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sp>
        <p:nvSpPr>
          <p:cNvPr id="31" name="Rectangle 30">
            <a:extLst>
              <a:ext uri="{FF2B5EF4-FFF2-40B4-BE49-F238E27FC236}">
                <a16:creationId xmlns:a16="http://schemas.microsoft.com/office/drawing/2014/main" id="{A3FDE199-2610-44E5-AEB0-D087B5F32FA8}"/>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32" name="Espace réservé du pied de page 7">
            <a:extLst>
              <a:ext uri="{FF2B5EF4-FFF2-40B4-BE49-F238E27FC236}">
                <a16:creationId xmlns:a16="http://schemas.microsoft.com/office/drawing/2014/main" id="{F2D36873-8020-46F4-AA1F-183BDCE50694}"/>
              </a:ext>
            </a:extLst>
          </p:cNvPr>
          <p:cNvSpPr txBox="1">
            <a:spLocks/>
          </p:cNvSpPr>
          <p:nvPr/>
        </p:nvSpPr>
        <p:spPr>
          <a:xfrm>
            <a:off x="4206694" y="6635392"/>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33" name="Espace réservé du numéro de diapositive 4">
            <a:extLst>
              <a:ext uri="{FF2B5EF4-FFF2-40B4-BE49-F238E27FC236}">
                <a16:creationId xmlns:a16="http://schemas.microsoft.com/office/drawing/2014/main" id="{CB3BE6E3-4FF3-4AAB-AA16-6FBF3F959994}"/>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12</a:t>
            </a:fld>
            <a:endParaRPr lang="fr-FR" dirty="0"/>
          </a:p>
        </p:txBody>
      </p:sp>
    </p:spTree>
    <p:extLst>
      <p:ext uri="{BB962C8B-B14F-4D97-AF65-F5344CB8AC3E}">
        <p14:creationId xmlns:p14="http://schemas.microsoft.com/office/powerpoint/2010/main" val="1950627921"/>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Image 58"/>
          <p:cNvPicPr>
            <a:picLocks noChangeAspect="1"/>
          </p:cNvPicPr>
          <p:nvPr/>
        </p:nvPicPr>
        <p:blipFill>
          <a:blip r:embed="rId2"/>
          <a:stretch>
            <a:fillRect/>
          </a:stretch>
        </p:blipFill>
        <p:spPr>
          <a:xfrm>
            <a:off x="1655240" y="1548089"/>
            <a:ext cx="5667203" cy="4621903"/>
          </a:xfrm>
          <a:prstGeom prst="rect">
            <a:avLst/>
          </a:prstGeom>
        </p:spPr>
      </p:pic>
      <p:sp>
        <p:nvSpPr>
          <p:cNvPr id="26" name="ZoneTexte 25"/>
          <p:cNvSpPr txBox="1"/>
          <p:nvPr/>
        </p:nvSpPr>
        <p:spPr>
          <a:xfrm>
            <a:off x="942778" y="5996033"/>
            <a:ext cx="7547492" cy="646331"/>
          </a:xfrm>
          <a:prstGeom prst="rect">
            <a:avLst/>
          </a:prstGeom>
          <a:noFill/>
        </p:spPr>
        <p:txBody>
          <a:bodyPr wrap="square" rtlCol="0">
            <a:spAutoFit/>
          </a:bodyPr>
          <a:lstStyle/>
          <a:p>
            <a:pPr algn="ctr"/>
            <a:r>
              <a:rPr lang="fr-FR" b="1" u="sng" dirty="0"/>
              <a:t>Vue du mécanisme d’avance vibratoire seul avec coupe partielle d’un des trois mécanismes à doigt (ensemble 12-16-44)</a:t>
            </a:r>
          </a:p>
        </p:txBody>
      </p:sp>
      <p:grpSp>
        <p:nvGrpSpPr>
          <p:cNvPr id="31" name="Groupe 30"/>
          <p:cNvGrpSpPr/>
          <p:nvPr/>
        </p:nvGrpSpPr>
        <p:grpSpPr>
          <a:xfrm>
            <a:off x="1691680" y="2276872"/>
            <a:ext cx="1043332" cy="565348"/>
            <a:chOff x="3039144" y="5569861"/>
            <a:chExt cx="1043332" cy="565348"/>
          </a:xfrm>
        </p:grpSpPr>
        <p:cxnSp>
          <p:nvCxnSpPr>
            <p:cNvPr id="32" name="Connecteur droit avec flèche 31"/>
            <p:cNvCxnSpPr/>
            <p:nvPr/>
          </p:nvCxnSpPr>
          <p:spPr>
            <a:xfrm>
              <a:off x="3481536" y="5806619"/>
              <a:ext cx="600940" cy="3285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3051008" y="5596821"/>
              <a:ext cx="521474" cy="369332"/>
            </a:xfrm>
            <a:prstGeom prst="rect">
              <a:avLst/>
            </a:prstGeom>
            <a:noFill/>
          </p:spPr>
          <p:txBody>
            <a:bodyPr wrap="square" rtlCol="0">
              <a:spAutoFit/>
            </a:bodyPr>
            <a:lstStyle/>
            <a:p>
              <a:r>
                <a:rPr lang="fr-FR" dirty="0"/>
                <a:t> 9</a:t>
              </a:r>
            </a:p>
          </p:txBody>
        </p:sp>
        <p:sp>
          <p:nvSpPr>
            <p:cNvPr id="34" name="Ellipse 33"/>
            <p:cNvSpPr/>
            <p:nvPr/>
          </p:nvSpPr>
          <p:spPr>
            <a:xfrm>
              <a:off x="3039144" y="556986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5" name="Groupe 34"/>
          <p:cNvGrpSpPr/>
          <p:nvPr/>
        </p:nvGrpSpPr>
        <p:grpSpPr>
          <a:xfrm>
            <a:off x="5921163" y="1750939"/>
            <a:ext cx="1195883" cy="595114"/>
            <a:chOff x="2376599" y="5569861"/>
            <a:chExt cx="1195883" cy="595114"/>
          </a:xfrm>
        </p:grpSpPr>
        <p:cxnSp>
          <p:nvCxnSpPr>
            <p:cNvPr id="36" name="Connecteur droit avec flèche 35"/>
            <p:cNvCxnSpPr>
              <a:stCxn id="38" idx="2"/>
            </p:cNvCxnSpPr>
            <p:nvPr/>
          </p:nvCxnSpPr>
          <p:spPr>
            <a:xfrm flipH="1">
              <a:off x="2376599" y="5791035"/>
              <a:ext cx="662545" cy="37394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ZoneTexte 36"/>
            <p:cNvSpPr txBox="1"/>
            <p:nvPr/>
          </p:nvSpPr>
          <p:spPr>
            <a:xfrm>
              <a:off x="3051008" y="5596821"/>
              <a:ext cx="521474" cy="369332"/>
            </a:xfrm>
            <a:prstGeom prst="rect">
              <a:avLst/>
            </a:prstGeom>
            <a:noFill/>
          </p:spPr>
          <p:txBody>
            <a:bodyPr wrap="square" rtlCol="0">
              <a:spAutoFit/>
            </a:bodyPr>
            <a:lstStyle/>
            <a:p>
              <a:r>
                <a:rPr lang="fr-FR" dirty="0"/>
                <a:t>19</a:t>
              </a:r>
            </a:p>
          </p:txBody>
        </p:sp>
        <p:sp>
          <p:nvSpPr>
            <p:cNvPr id="38" name="Ellipse 37"/>
            <p:cNvSpPr/>
            <p:nvPr/>
          </p:nvSpPr>
          <p:spPr>
            <a:xfrm>
              <a:off x="3039144" y="556986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9" name="Groupe 38"/>
          <p:cNvGrpSpPr/>
          <p:nvPr/>
        </p:nvGrpSpPr>
        <p:grpSpPr>
          <a:xfrm>
            <a:off x="3987414" y="5302622"/>
            <a:ext cx="1387594" cy="842991"/>
            <a:chOff x="1198352" y="5380363"/>
            <a:chExt cx="1387594" cy="842991"/>
          </a:xfrm>
        </p:grpSpPr>
        <p:cxnSp>
          <p:nvCxnSpPr>
            <p:cNvPr id="40" name="Connecteur droit avec flèche 39"/>
            <p:cNvCxnSpPr/>
            <p:nvPr/>
          </p:nvCxnSpPr>
          <p:spPr>
            <a:xfrm flipH="1" flipV="1">
              <a:off x="1198352" y="5380363"/>
              <a:ext cx="864096" cy="5857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a:off x="2064472" y="5806552"/>
              <a:ext cx="521474" cy="369332"/>
            </a:xfrm>
            <a:prstGeom prst="rect">
              <a:avLst/>
            </a:prstGeom>
            <a:noFill/>
          </p:spPr>
          <p:txBody>
            <a:bodyPr wrap="square" rtlCol="0">
              <a:spAutoFit/>
            </a:bodyPr>
            <a:lstStyle/>
            <a:p>
              <a:r>
                <a:rPr lang="fr-FR" dirty="0"/>
                <a:t>11</a:t>
              </a:r>
            </a:p>
          </p:txBody>
        </p:sp>
        <p:sp>
          <p:nvSpPr>
            <p:cNvPr id="42" name="Ellipse 41"/>
            <p:cNvSpPr/>
            <p:nvPr/>
          </p:nvSpPr>
          <p:spPr>
            <a:xfrm>
              <a:off x="2056212" y="5781007"/>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43" name="Groupe 42"/>
          <p:cNvGrpSpPr/>
          <p:nvPr/>
        </p:nvGrpSpPr>
        <p:grpSpPr>
          <a:xfrm>
            <a:off x="6414947" y="4042184"/>
            <a:ext cx="1395896" cy="969055"/>
            <a:chOff x="1190050" y="5254299"/>
            <a:chExt cx="1395896" cy="969055"/>
          </a:xfrm>
        </p:grpSpPr>
        <p:cxnSp>
          <p:nvCxnSpPr>
            <p:cNvPr id="44" name="Connecteur droit avec flèche 43"/>
            <p:cNvCxnSpPr/>
            <p:nvPr/>
          </p:nvCxnSpPr>
          <p:spPr>
            <a:xfrm flipH="1" flipV="1">
              <a:off x="1190050" y="5254299"/>
              <a:ext cx="872398" cy="71185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ZoneTexte 44"/>
            <p:cNvSpPr txBox="1"/>
            <p:nvPr/>
          </p:nvSpPr>
          <p:spPr>
            <a:xfrm>
              <a:off x="2064472" y="5806552"/>
              <a:ext cx="521474" cy="369332"/>
            </a:xfrm>
            <a:prstGeom prst="rect">
              <a:avLst/>
            </a:prstGeom>
            <a:noFill/>
          </p:spPr>
          <p:txBody>
            <a:bodyPr wrap="square" rtlCol="0">
              <a:spAutoFit/>
            </a:bodyPr>
            <a:lstStyle/>
            <a:p>
              <a:r>
                <a:rPr lang="fr-FR" dirty="0"/>
                <a:t>18</a:t>
              </a:r>
            </a:p>
          </p:txBody>
        </p:sp>
        <p:sp>
          <p:nvSpPr>
            <p:cNvPr id="46" name="Ellipse 45"/>
            <p:cNvSpPr/>
            <p:nvPr/>
          </p:nvSpPr>
          <p:spPr>
            <a:xfrm>
              <a:off x="2056212" y="5781007"/>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47" name="Groupe 46"/>
          <p:cNvGrpSpPr/>
          <p:nvPr/>
        </p:nvGrpSpPr>
        <p:grpSpPr>
          <a:xfrm>
            <a:off x="4419462" y="4763489"/>
            <a:ext cx="1762438" cy="1136236"/>
            <a:chOff x="823508" y="5087118"/>
            <a:chExt cx="1762438" cy="1136236"/>
          </a:xfrm>
        </p:grpSpPr>
        <p:cxnSp>
          <p:nvCxnSpPr>
            <p:cNvPr id="48" name="Connecteur droit avec flèche 47"/>
            <p:cNvCxnSpPr/>
            <p:nvPr/>
          </p:nvCxnSpPr>
          <p:spPr>
            <a:xfrm flipH="1" flipV="1">
              <a:off x="823508" y="5087118"/>
              <a:ext cx="1238940" cy="8790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p:cNvSpPr txBox="1"/>
            <p:nvPr/>
          </p:nvSpPr>
          <p:spPr>
            <a:xfrm>
              <a:off x="2064472" y="5806552"/>
              <a:ext cx="521474" cy="369332"/>
            </a:xfrm>
            <a:prstGeom prst="rect">
              <a:avLst/>
            </a:prstGeom>
            <a:noFill/>
          </p:spPr>
          <p:txBody>
            <a:bodyPr wrap="square" rtlCol="0">
              <a:spAutoFit/>
            </a:bodyPr>
            <a:lstStyle/>
            <a:p>
              <a:r>
                <a:rPr lang="fr-FR" dirty="0"/>
                <a:t>12</a:t>
              </a:r>
            </a:p>
          </p:txBody>
        </p:sp>
        <p:sp>
          <p:nvSpPr>
            <p:cNvPr id="50" name="Ellipse 49"/>
            <p:cNvSpPr/>
            <p:nvPr/>
          </p:nvSpPr>
          <p:spPr>
            <a:xfrm>
              <a:off x="2056212" y="5781007"/>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51" name="Groupe 50"/>
          <p:cNvGrpSpPr/>
          <p:nvPr/>
        </p:nvGrpSpPr>
        <p:grpSpPr>
          <a:xfrm>
            <a:off x="5227366" y="4461143"/>
            <a:ext cx="1717315" cy="1070786"/>
            <a:chOff x="868631" y="5152568"/>
            <a:chExt cx="1717315" cy="1070786"/>
          </a:xfrm>
        </p:grpSpPr>
        <p:cxnSp>
          <p:nvCxnSpPr>
            <p:cNvPr id="52" name="Connecteur droit avec flèche 51"/>
            <p:cNvCxnSpPr/>
            <p:nvPr/>
          </p:nvCxnSpPr>
          <p:spPr>
            <a:xfrm flipH="1" flipV="1">
              <a:off x="868631" y="5152568"/>
              <a:ext cx="1193817" cy="81358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ZoneTexte 52"/>
            <p:cNvSpPr txBox="1"/>
            <p:nvPr/>
          </p:nvSpPr>
          <p:spPr>
            <a:xfrm>
              <a:off x="2064472" y="5806552"/>
              <a:ext cx="521474" cy="369332"/>
            </a:xfrm>
            <a:prstGeom prst="rect">
              <a:avLst/>
            </a:prstGeom>
            <a:noFill/>
          </p:spPr>
          <p:txBody>
            <a:bodyPr wrap="square" rtlCol="0">
              <a:spAutoFit/>
            </a:bodyPr>
            <a:lstStyle/>
            <a:p>
              <a:r>
                <a:rPr lang="fr-FR" dirty="0"/>
                <a:t>44</a:t>
              </a:r>
            </a:p>
          </p:txBody>
        </p:sp>
        <p:sp>
          <p:nvSpPr>
            <p:cNvPr id="54" name="Ellipse 53"/>
            <p:cNvSpPr/>
            <p:nvPr/>
          </p:nvSpPr>
          <p:spPr>
            <a:xfrm>
              <a:off x="2056212" y="5781007"/>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60" name="Ellipse 59"/>
          <p:cNvSpPr/>
          <p:nvPr/>
        </p:nvSpPr>
        <p:spPr>
          <a:xfrm>
            <a:off x="4499992" y="3770566"/>
            <a:ext cx="725350" cy="69057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ZoneTexte 60"/>
          <p:cNvSpPr txBox="1"/>
          <p:nvPr/>
        </p:nvSpPr>
        <p:spPr>
          <a:xfrm>
            <a:off x="6437131" y="2557894"/>
            <a:ext cx="2383341" cy="923330"/>
          </a:xfrm>
          <a:prstGeom prst="rect">
            <a:avLst/>
          </a:prstGeom>
          <a:noFill/>
        </p:spPr>
        <p:txBody>
          <a:bodyPr wrap="square" rtlCol="0">
            <a:spAutoFit/>
          </a:bodyPr>
          <a:lstStyle/>
          <a:p>
            <a:pPr algn="ctr"/>
            <a:r>
              <a:rPr lang="fr-FR" dirty="0">
                <a:solidFill>
                  <a:srgbClr val="FF0000"/>
                </a:solidFill>
              </a:rPr>
              <a:t>Zone de passage du couple</a:t>
            </a:r>
          </a:p>
          <a:p>
            <a:pPr algn="ctr"/>
            <a:r>
              <a:rPr lang="fr-FR" dirty="0">
                <a:solidFill>
                  <a:srgbClr val="FF0000"/>
                </a:solidFill>
              </a:rPr>
              <a:t> (voir diapo suivante)</a:t>
            </a:r>
          </a:p>
        </p:txBody>
      </p:sp>
      <p:cxnSp>
        <p:nvCxnSpPr>
          <p:cNvPr id="63" name="Connecteur droit avec flèche 62"/>
          <p:cNvCxnSpPr>
            <a:endCxn id="60" idx="7"/>
          </p:cNvCxnSpPr>
          <p:nvPr/>
        </p:nvCxnSpPr>
        <p:spPr>
          <a:xfrm flipH="1">
            <a:off x="5119117" y="2996952"/>
            <a:ext cx="1613123" cy="87474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p:cNvCxnSpPr/>
          <p:nvPr/>
        </p:nvCxnSpPr>
        <p:spPr>
          <a:xfrm>
            <a:off x="3563888" y="1972113"/>
            <a:ext cx="1368153" cy="20700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Ellipse 55"/>
          <p:cNvSpPr/>
          <p:nvPr/>
        </p:nvSpPr>
        <p:spPr>
          <a:xfrm>
            <a:off x="3246574" y="1556725"/>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ZoneTexte 56"/>
          <p:cNvSpPr txBox="1"/>
          <p:nvPr/>
        </p:nvSpPr>
        <p:spPr>
          <a:xfrm>
            <a:off x="3243783" y="1587125"/>
            <a:ext cx="521474" cy="369332"/>
          </a:xfrm>
          <a:prstGeom prst="rect">
            <a:avLst/>
          </a:prstGeom>
          <a:noFill/>
        </p:spPr>
        <p:txBody>
          <a:bodyPr wrap="square" rtlCol="0">
            <a:spAutoFit/>
          </a:bodyPr>
          <a:lstStyle/>
          <a:p>
            <a:r>
              <a:rPr lang="fr-FR" dirty="0"/>
              <a:t>16</a:t>
            </a:r>
          </a:p>
        </p:txBody>
      </p:sp>
      <p:sp>
        <p:nvSpPr>
          <p:cNvPr id="58" name="Rectangle 57"/>
          <p:cNvSpPr/>
          <p:nvPr/>
        </p:nvSpPr>
        <p:spPr>
          <a:xfrm>
            <a:off x="1196294" y="0"/>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sp>
        <p:nvSpPr>
          <p:cNvPr id="62" name="Espace réservé du contenu 1">
            <a:extLst>
              <a:ext uri="{FF2B5EF4-FFF2-40B4-BE49-F238E27FC236}">
                <a16:creationId xmlns:a16="http://schemas.microsoft.com/office/drawing/2014/main" id="{D81AF497-C8F7-4A4D-9CCA-C7CF8FD6A8EF}"/>
              </a:ext>
            </a:extLst>
          </p:cNvPr>
          <p:cNvSpPr>
            <a:spLocks noGrp="1"/>
          </p:cNvSpPr>
          <p:nvPr>
            <p:ph idx="1"/>
          </p:nvPr>
        </p:nvSpPr>
        <p:spPr>
          <a:xfrm>
            <a:off x="0" y="790592"/>
            <a:ext cx="9433048" cy="648072"/>
          </a:xfrm>
        </p:spPr>
        <p:txBody>
          <a:bodyPr/>
          <a:lstStyle/>
          <a:p>
            <a:r>
              <a:rPr lang="fr-FR" sz="2800" dirty="0">
                <a:solidFill>
                  <a:srgbClr val="9D4376"/>
                </a:solidFill>
              </a:rPr>
              <a:t>Fonctionnement du mécanisme d’avance vibratoire 2/5</a:t>
            </a:r>
          </a:p>
        </p:txBody>
      </p:sp>
      <p:sp>
        <p:nvSpPr>
          <p:cNvPr id="64" name="Rectangle 63">
            <a:extLst>
              <a:ext uri="{FF2B5EF4-FFF2-40B4-BE49-F238E27FC236}">
                <a16:creationId xmlns:a16="http://schemas.microsoft.com/office/drawing/2014/main" id="{B559DEA6-D006-43FB-B84F-B4A9D9A74AD5}"/>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65" name="Espace réservé du pied de page 7">
            <a:extLst>
              <a:ext uri="{FF2B5EF4-FFF2-40B4-BE49-F238E27FC236}">
                <a16:creationId xmlns:a16="http://schemas.microsoft.com/office/drawing/2014/main" id="{886FAB85-9495-4D73-91CE-111B0030A729}"/>
              </a:ext>
            </a:extLst>
          </p:cNvPr>
          <p:cNvSpPr txBox="1">
            <a:spLocks/>
          </p:cNvSpPr>
          <p:nvPr/>
        </p:nvSpPr>
        <p:spPr>
          <a:xfrm>
            <a:off x="4257005" y="6607534"/>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66" name="Espace réservé du numéro de diapositive 4">
            <a:extLst>
              <a:ext uri="{FF2B5EF4-FFF2-40B4-BE49-F238E27FC236}">
                <a16:creationId xmlns:a16="http://schemas.microsoft.com/office/drawing/2014/main" id="{000F3792-5A7C-4593-8F8D-21F4FF91A01D}"/>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13</a:t>
            </a:fld>
            <a:endParaRPr lang="fr-FR" dirty="0"/>
          </a:p>
        </p:txBody>
      </p:sp>
    </p:spTree>
    <p:extLst>
      <p:ext uri="{BB962C8B-B14F-4D97-AF65-F5344CB8AC3E}">
        <p14:creationId xmlns:p14="http://schemas.microsoft.com/office/powerpoint/2010/main" val="767535921"/>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478556" y="4508348"/>
            <a:ext cx="4568710" cy="1815882"/>
          </a:xfrm>
          <a:prstGeom prst="rect">
            <a:avLst/>
          </a:prstGeom>
          <a:noFill/>
        </p:spPr>
        <p:txBody>
          <a:bodyPr wrap="square" rtlCol="0">
            <a:spAutoFit/>
          </a:bodyPr>
          <a:lstStyle/>
          <a:p>
            <a:pPr algn="ctr"/>
            <a:r>
              <a:rPr lang="fr-FR" sz="1600" dirty="0">
                <a:solidFill>
                  <a:srgbClr val="F5A044"/>
                </a:solidFill>
              </a:rPr>
              <a:t>Le concept d’unité de perçage à assistance vibratoire est basé sur l’utilisation d’un mécanisme comportant un arbre mené (44) d’axe 2, ayant un doigt excentré, muni d’un galet, qui coulisse dans une rainure de l’arbre menant (12), </a:t>
            </a:r>
            <a:r>
              <a:rPr lang="fr-FR" sz="1600" dirty="0"/>
              <a:t>d’</a:t>
            </a:r>
            <a:r>
              <a:rPr lang="fr-FR" sz="1600" b="1" dirty="0">
                <a:solidFill>
                  <a:srgbClr val="FF0000"/>
                </a:solidFill>
              </a:rPr>
              <a:t>Axe 1 </a:t>
            </a:r>
            <a:r>
              <a:rPr lang="fr-FR" sz="1600" dirty="0">
                <a:solidFill>
                  <a:srgbClr val="F5A044"/>
                </a:solidFill>
              </a:rPr>
              <a:t>toujours parallèle à </a:t>
            </a:r>
            <a:r>
              <a:rPr lang="fr-FR" sz="1600" b="1" dirty="0">
                <a:solidFill>
                  <a:srgbClr val="00B0F0"/>
                </a:solidFill>
              </a:rPr>
              <a:t>Axe 2</a:t>
            </a:r>
            <a:r>
              <a:rPr lang="fr-FR" sz="1600" dirty="0"/>
              <a:t>. </a:t>
            </a:r>
          </a:p>
          <a:p>
            <a:pPr algn="ctr"/>
            <a:r>
              <a:rPr lang="fr-FR" sz="1600" dirty="0">
                <a:solidFill>
                  <a:srgbClr val="F5A044"/>
                </a:solidFill>
              </a:rPr>
              <a:t>(suite diapo suivante)</a:t>
            </a:r>
          </a:p>
        </p:txBody>
      </p:sp>
      <p:pic>
        <p:nvPicPr>
          <p:cNvPr id="7" name="Image 6"/>
          <p:cNvPicPr>
            <a:picLocks noChangeAspect="1"/>
          </p:cNvPicPr>
          <p:nvPr/>
        </p:nvPicPr>
        <p:blipFill>
          <a:blip r:embed="rId4"/>
          <a:stretch>
            <a:fillRect/>
          </a:stretch>
        </p:blipFill>
        <p:spPr>
          <a:xfrm>
            <a:off x="5353422" y="1745507"/>
            <a:ext cx="2818978" cy="2147227"/>
          </a:xfrm>
          <a:prstGeom prst="rect">
            <a:avLst/>
          </a:prstGeom>
        </p:spPr>
      </p:pic>
      <p:cxnSp>
        <p:nvCxnSpPr>
          <p:cNvPr id="9" name="Connecteur droit 8"/>
          <p:cNvCxnSpPr/>
          <p:nvPr/>
        </p:nvCxnSpPr>
        <p:spPr>
          <a:xfrm flipH="1">
            <a:off x="5220072" y="1872629"/>
            <a:ext cx="2962994" cy="1412355"/>
          </a:xfrm>
          <a:prstGeom prst="line">
            <a:avLst/>
          </a:prstGeom>
          <a:ln w="38100">
            <a:solidFill>
              <a:srgbClr val="00B0F0"/>
            </a:solidFill>
            <a:prstDash val="dashDot"/>
          </a:ln>
        </p:spPr>
        <p:style>
          <a:lnRef idx="1">
            <a:schemeClr val="accent1"/>
          </a:lnRef>
          <a:fillRef idx="0">
            <a:schemeClr val="accent1"/>
          </a:fillRef>
          <a:effectRef idx="0">
            <a:schemeClr val="accent1"/>
          </a:effectRef>
          <a:fontRef idx="minor">
            <a:schemeClr val="tx1"/>
          </a:fontRef>
        </p:style>
      </p:cxnSp>
      <p:grpSp>
        <p:nvGrpSpPr>
          <p:cNvPr id="55" name="Groupe 54"/>
          <p:cNvGrpSpPr/>
          <p:nvPr/>
        </p:nvGrpSpPr>
        <p:grpSpPr>
          <a:xfrm>
            <a:off x="6559574" y="2971290"/>
            <a:ext cx="1201340" cy="620268"/>
            <a:chOff x="868632" y="5152569"/>
            <a:chExt cx="1053341" cy="565909"/>
          </a:xfrm>
        </p:grpSpPr>
        <p:cxnSp>
          <p:nvCxnSpPr>
            <p:cNvPr id="56" name="Connecteur droit avec flèche 55"/>
            <p:cNvCxnSpPr/>
            <p:nvPr/>
          </p:nvCxnSpPr>
          <p:spPr>
            <a:xfrm flipH="1" flipV="1">
              <a:off x="868632" y="5152569"/>
              <a:ext cx="534432" cy="27186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ZoneTexte 56"/>
            <p:cNvSpPr txBox="1"/>
            <p:nvPr/>
          </p:nvSpPr>
          <p:spPr>
            <a:xfrm>
              <a:off x="1400499" y="5322809"/>
              <a:ext cx="521474" cy="336965"/>
            </a:xfrm>
            <a:prstGeom prst="rect">
              <a:avLst/>
            </a:prstGeom>
            <a:noFill/>
          </p:spPr>
          <p:txBody>
            <a:bodyPr wrap="square" rtlCol="0">
              <a:spAutoFit/>
            </a:bodyPr>
            <a:lstStyle/>
            <a:p>
              <a:r>
                <a:rPr lang="fr-FR" dirty="0"/>
                <a:t>44</a:t>
              </a:r>
            </a:p>
          </p:txBody>
        </p:sp>
        <p:sp>
          <p:nvSpPr>
            <p:cNvPr id="58" name="Ellipse 57"/>
            <p:cNvSpPr/>
            <p:nvPr/>
          </p:nvSpPr>
          <p:spPr>
            <a:xfrm>
              <a:off x="1380507" y="527613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17" name="Image 16"/>
          <p:cNvPicPr>
            <a:picLocks noChangeAspect="1"/>
          </p:cNvPicPr>
          <p:nvPr/>
        </p:nvPicPr>
        <p:blipFill>
          <a:blip r:embed="rId5"/>
          <a:stretch>
            <a:fillRect/>
          </a:stretch>
        </p:blipFill>
        <p:spPr>
          <a:xfrm>
            <a:off x="1331640" y="1656889"/>
            <a:ext cx="3051660" cy="2324462"/>
          </a:xfrm>
          <a:prstGeom prst="rect">
            <a:avLst/>
          </a:prstGeom>
        </p:spPr>
      </p:pic>
      <p:grpSp>
        <p:nvGrpSpPr>
          <p:cNvPr id="62" name="Groupe 61"/>
          <p:cNvGrpSpPr/>
          <p:nvPr/>
        </p:nvGrpSpPr>
        <p:grpSpPr>
          <a:xfrm>
            <a:off x="1907704" y="3201770"/>
            <a:ext cx="949765" cy="484837"/>
            <a:chOff x="1372157" y="5276131"/>
            <a:chExt cx="832759" cy="442347"/>
          </a:xfrm>
        </p:grpSpPr>
        <p:cxnSp>
          <p:nvCxnSpPr>
            <p:cNvPr id="64" name="Connecteur droit avec flèche 63"/>
            <p:cNvCxnSpPr/>
            <p:nvPr/>
          </p:nvCxnSpPr>
          <p:spPr>
            <a:xfrm flipV="1">
              <a:off x="1810348" y="5337715"/>
              <a:ext cx="394568" cy="1595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ZoneTexte 64"/>
            <p:cNvSpPr txBox="1"/>
            <p:nvPr/>
          </p:nvSpPr>
          <p:spPr>
            <a:xfrm>
              <a:off x="1400499" y="5322809"/>
              <a:ext cx="521474" cy="336965"/>
            </a:xfrm>
            <a:prstGeom prst="rect">
              <a:avLst/>
            </a:prstGeom>
            <a:noFill/>
          </p:spPr>
          <p:txBody>
            <a:bodyPr wrap="square" rtlCol="0">
              <a:spAutoFit/>
            </a:bodyPr>
            <a:lstStyle/>
            <a:p>
              <a:r>
                <a:rPr lang="fr-FR" dirty="0"/>
                <a:t>12</a:t>
              </a:r>
            </a:p>
          </p:txBody>
        </p:sp>
        <p:sp>
          <p:nvSpPr>
            <p:cNvPr id="66" name="Ellipse 65"/>
            <p:cNvSpPr/>
            <p:nvPr/>
          </p:nvSpPr>
          <p:spPr>
            <a:xfrm>
              <a:off x="1372157" y="527613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67" name="Connecteur droit 66"/>
          <p:cNvCxnSpPr/>
          <p:nvPr/>
        </p:nvCxnSpPr>
        <p:spPr>
          <a:xfrm>
            <a:off x="1214623" y="1656889"/>
            <a:ext cx="2912216" cy="1699841"/>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1956145" y="3893266"/>
            <a:ext cx="2912216" cy="307777"/>
          </a:xfrm>
          <a:prstGeom prst="rect">
            <a:avLst/>
          </a:prstGeom>
          <a:noFill/>
        </p:spPr>
        <p:txBody>
          <a:bodyPr wrap="square" rtlCol="0">
            <a:spAutoFit/>
          </a:bodyPr>
          <a:lstStyle/>
          <a:p>
            <a:r>
              <a:rPr lang="fr-FR" sz="1400" b="1" u="sng" dirty="0"/>
              <a:t>Arbre menant seul</a:t>
            </a:r>
          </a:p>
        </p:txBody>
      </p:sp>
      <p:sp>
        <p:nvSpPr>
          <p:cNvPr id="28" name="ZoneTexte 27"/>
          <p:cNvSpPr txBox="1"/>
          <p:nvPr/>
        </p:nvSpPr>
        <p:spPr>
          <a:xfrm>
            <a:off x="553213" y="1686855"/>
            <a:ext cx="923626" cy="369332"/>
          </a:xfrm>
          <a:prstGeom prst="rect">
            <a:avLst/>
          </a:prstGeom>
          <a:noFill/>
        </p:spPr>
        <p:txBody>
          <a:bodyPr wrap="square" rtlCol="0">
            <a:spAutoFit/>
          </a:bodyPr>
          <a:lstStyle/>
          <a:p>
            <a:r>
              <a:rPr lang="fr-FR" b="1" dirty="0">
                <a:solidFill>
                  <a:srgbClr val="FF0000"/>
                </a:solidFill>
              </a:rPr>
              <a:t>Axe 1</a:t>
            </a:r>
          </a:p>
        </p:txBody>
      </p:sp>
      <p:sp>
        <p:nvSpPr>
          <p:cNvPr id="68" name="ZoneTexte 67"/>
          <p:cNvSpPr txBox="1"/>
          <p:nvPr/>
        </p:nvSpPr>
        <p:spPr>
          <a:xfrm>
            <a:off x="8028384" y="1915953"/>
            <a:ext cx="923626" cy="369332"/>
          </a:xfrm>
          <a:prstGeom prst="rect">
            <a:avLst/>
          </a:prstGeom>
          <a:noFill/>
        </p:spPr>
        <p:txBody>
          <a:bodyPr wrap="square" rtlCol="0">
            <a:spAutoFit/>
          </a:bodyPr>
          <a:lstStyle/>
          <a:p>
            <a:r>
              <a:rPr lang="fr-FR" b="1" dirty="0">
                <a:solidFill>
                  <a:srgbClr val="00B0F0"/>
                </a:solidFill>
              </a:rPr>
              <a:t>Axe 2</a:t>
            </a:r>
          </a:p>
        </p:txBody>
      </p:sp>
      <p:sp>
        <p:nvSpPr>
          <p:cNvPr id="69" name="ZoneTexte 68"/>
          <p:cNvSpPr txBox="1"/>
          <p:nvPr/>
        </p:nvSpPr>
        <p:spPr>
          <a:xfrm>
            <a:off x="4500317" y="3895624"/>
            <a:ext cx="4320155" cy="523220"/>
          </a:xfrm>
          <a:prstGeom prst="rect">
            <a:avLst/>
          </a:prstGeom>
          <a:noFill/>
        </p:spPr>
        <p:txBody>
          <a:bodyPr wrap="square" rtlCol="0">
            <a:spAutoFit/>
          </a:bodyPr>
          <a:lstStyle/>
          <a:p>
            <a:pPr algn="ctr"/>
            <a:r>
              <a:rPr lang="fr-FR" sz="1400" b="1" u="sng" dirty="0"/>
              <a:t>Arbre mené seul et doigt excentré avec coupe partielle du galet</a:t>
            </a:r>
          </a:p>
        </p:txBody>
      </p:sp>
      <p:cxnSp>
        <p:nvCxnSpPr>
          <p:cNvPr id="22" name="Connecteur droit 21">
            <a:extLst>
              <a:ext uri="{FF2B5EF4-FFF2-40B4-BE49-F238E27FC236}">
                <a16:creationId xmlns:a16="http://schemas.microsoft.com/office/drawing/2014/main" id="{4856B59A-3034-4AB5-9723-21060D4A20B5}"/>
              </a:ext>
            </a:extLst>
          </p:cNvPr>
          <p:cNvCxnSpPr>
            <a:cxnSpLocks noChangeAspect="1"/>
          </p:cNvCxnSpPr>
          <p:nvPr/>
        </p:nvCxnSpPr>
        <p:spPr>
          <a:xfrm flipH="1">
            <a:off x="5148064" y="2096912"/>
            <a:ext cx="1132872" cy="540000"/>
          </a:xfrm>
          <a:prstGeom prst="line">
            <a:avLst/>
          </a:prstGeom>
          <a:ln w="38100">
            <a:solidFill>
              <a:srgbClr val="00B0F0"/>
            </a:solidFill>
            <a:prstDash val="dashDot"/>
          </a:ln>
        </p:spPr>
        <p:style>
          <a:lnRef idx="1">
            <a:schemeClr val="accent1"/>
          </a:lnRef>
          <a:fillRef idx="0">
            <a:schemeClr val="accent1"/>
          </a:fillRef>
          <a:effectRef idx="0">
            <a:schemeClr val="accent1"/>
          </a:effectRef>
          <a:fontRef idx="minor">
            <a:schemeClr val="tx1"/>
          </a:fontRef>
        </p:style>
      </p:cxnSp>
      <p:cxnSp>
        <p:nvCxnSpPr>
          <p:cNvPr id="6" name="Connecteur droit avec flèche 5">
            <a:extLst>
              <a:ext uri="{FF2B5EF4-FFF2-40B4-BE49-F238E27FC236}">
                <a16:creationId xmlns:a16="http://schemas.microsoft.com/office/drawing/2014/main" id="{88678B3E-4ACF-4C4B-9375-3914ED62FB6E}"/>
              </a:ext>
            </a:extLst>
          </p:cNvPr>
          <p:cNvCxnSpPr>
            <a:cxnSpLocks/>
          </p:cNvCxnSpPr>
          <p:nvPr/>
        </p:nvCxnSpPr>
        <p:spPr>
          <a:xfrm flipV="1">
            <a:off x="5353422" y="2564904"/>
            <a:ext cx="0" cy="613826"/>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0F4FC7D3-54E7-41A6-BEA9-28EF8CEAD447}"/>
              </a:ext>
            </a:extLst>
          </p:cNvPr>
          <p:cNvSpPr txBox="1"/>
          <p:nvPr/>
        </p:nvSpPr>
        <p:spPr>
          <a:xfrm>
            <a:off x="4979943" y="2726521"/>
            <a:ext cx="487283" cy="369332"/>
          </a:xfrm>
          <a:prstGeom prst="rect">
            <a:avLst/>
          </a:prstGeom>
          <a:noFill/>
        </p:spPr>
        <p:txBody>
          <a:bodyPr wrap="square" rtlCol="0">
            <a:spAutoFit/>
          </a:bodyPr>
          <a:lstStyle/>
          <a:p>
            <a:r>
              <a:rPr lang="fr-FR" b="1" dirty="0"/>
              <a:t>r</a:t>
            </a:r>
          </a:p>
        </p:txBody>
      </p:sp>
      <p:sp>
        <p:nvSpPr>
          <p:cNvPr id="27" name="Espace réservé du contenu 1"/>
          <p:cNvSpPr txBox="1">
            <a:spLocks/>
          </p:cNvSpPr>
          <p:nvPr/>
        </p:nvSpPr>
        <p:spPr bwMode="auto">
          <a:xfrm>
            <a:off x="-1063429" y="1136206"/>
            <a:ext cx="82296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r-FR" sz="2400" dirty="0"/>
              <a:t>mécanisme à doigt (12-16-44)</a:t>
            </a:r>
          </a:p>
        </p:txBody>
      </p:sp>
      <p:cxnSp>
        <p:nvCxnSpPr>
          <p:cNvPr id="29" name="Connecteur droit avec flèche 28"/>
          <p:cNvCxnSpPr/>
          <p:nvPr/>
        </p:nvCxnSpPr>
        <p:spPr>
          <a:xfrm>
            <a:off x="5467226" y="1872629"/>
            <a:ext cx="328910" cy="22428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Ellipse 29"/>
          <p:cNvSpPr/>
          <p:nvPr/>
        </p:nvSpPr>
        <p:spPr>
          <a:xfrm>
            <a:off x="5064642" y="1527957"/>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30"/>
          <p:cNvSpPr txBox="1"/>
          <p:nvPr/>
        </p:nvSpPr>
        <p:spPr>
          <a:xfrm>
            <a:off x="5057130" y="1566055"/>
            <a:ext cx="521474" cy="369332"/>
          </a:xfrm>
          <a:prstGeom prst="rect">
            <a:avLst/>
          </a:prstGeom>
          <a:noFill/>
        </p:spPr>
        <p:txBody>
          <a:bodyPr wrap="square" rtlCol="0">
            <a:spAutoFit/>
          </a:bodyPr>
          <a:lstStyle/>
          <a:p>
            <a:r>
              <a:rPr lang="fr-FR" dirty="0"/>
              <a:t>16</a:t>
            </a:r>
          </a:p>
        </p:txBody>
      </p:sp>
      <p:sp>
        <p:nvSpPr>
          <p:cNvPr id="33" name="Rectangle 32"/>
          <p:cNvSpPr/>
          <p:nvPr/>
        </p:nvSpPr>
        <p:spPr>
          <a:xfrm>
            <a:off x="1196294" y="0"/>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sp>
        <p:nvSpPr>
          <p:cNvPr id="3" name="Rectangle 2"/>
          <p:cNvSpPr/>
          <p:nvPr/>
        </p:nvSpPr>
        <p:spPr>
          <a:xfrm>
            <a:off x="3985942" y="3244334"/>
            <a:ext cx="1172116" cy="369332"/>
          </a:xfrm>
          <a:prstGeom prst="rect">
            <a:avLst/>
          </a:prstGeom>
        </p:spPr>
        <p:txBody>
          <a:bodyPr wrap="none">
            <a:spAutoFit/>
          </a:bodyPr>
          <a:lstStyle/>
          <a:p>
            <a:pPr>
              <a:defRPr/>
            </a:pPr>
            <a:r>
              <a:rPr lang="fr-FR" dirty="0"/>
              <a:t>SUJET_0</a:t>
            </a:r>
          </a:p>
        </p:txBody>
      </p:sp>
      <p:sp>
        <p:nvSpPr>
          <p:cNvPr id="34" name="Espace réservé du contenu 1">
            <a:extLst>
              <a:ext uri="{FF2B5EF4-FFF2-40B4-BE49-F238E27FC236}">
                <a16:creationId xmlns:a16="http://schemas.microsoft.com/office/drawing/2014/main" id="{9257837A-1175-427D-A51E-2546514A62E8}"/>
              </a:ext>
            </a:extLst>
          </p:cNvPr>
          <p:cNvSpPr>
            <a:spLocks noGrp="1"/>
          </p:cNvSpPr>
          <p:nvPr>
            <p:ph idx="1"/>
          </p:nvPr>
        </p:nvSpPr>
        <p:spPr>
          <a:xfrm>
            <a:off x="107504" y="760500"/>
            <a:ext cx="9433048" cy="648072"/>
          </a:xfrm>
        </p:spPr>
        <p:txBody>
          <a:bodyPr/>
          <a:lstStyle/>
          <a:p>
            <a:r>
              <a:rPr lang="fr-FR" sz="2800" dirty="0">
                <a:solidFill>
                  <a:srgbClr val="9D4376"/>
                </a:solidFill>
              </a:rPr>
              <a:t>Fonctionnement du mécanisme vibratoire 3/5</a:t>
            </a:r>
          </a:p>
        </p:txBody>
      </p:sp>
      <p:sp>
        <p:nvSpPr>
          <p:cNvPr id="35" name="Rectangle 34">
            <a:extLst>
              <a:ext uri="{FF2B5EF4-FFF2-40B4-BE49-F238E27FC236}">
                <a16:creationId xmlns:a16="http://schemas.microsoft.com/office/drawing/2014/main" id="{D684517A-786E-44F9-9B91-BD4E8F080E50}"/>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36" name="Espace réservé du pied de page 7">
            <a:extLst>
              <a:ext uri="{FF2B5EF4-FFF2-40B4-BE49-F238E27FC236}">
                <a16:creationId xmlns:a16="http://schemas.microsoft.com/office/drawing/2014/main" id="{C08C80D8-243D-4A97-95F3-EDD355C1E3A3}"/>
              </a:ext>
            </a:extLst>
          </p:cNvPr>
          <p:cNvSpPr txBox="1">
            <a:spLocks/>
          </p:cNvSpPr>
          <p:nvPr/>
        </p:nvSpPr>
        <p:spPr>
          <a:xfrm>
            <a:off x="4562120" y="6647272"/>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37" name="Espace réservé du numéro de diapositive 4">
            <a:extLst>
              <a:ext uri="{FF2B5EF4-FFF2-40B4-BE49-F238E27FC236}">
                <a16:creationId xmlns:a16="http://schemas.microsoft.com/office/drawing/2014/main" id="{A10D32CC-E2E7-4DDC-B6C4-80A161380247}"/>
              </a:ext>
            </a:extLst>
          </p:cNvPr>
          <p:cNvSpPr txBox="1">
            <a:spLocks/>
          </p:cNvSpPr>
          <p:nvPr/>
        </p:nvSpPr>
        <p:spPr>
          <a:xfrm>
            <a:off x="8797767" y="6359621"/>
            <a:ext cx="346233" cy="263950"/>
          </a:xfrm>
          <a:prstGeom prst="rect">
            <a:avLst/>
          </a:prstGeom>
        </p:spPr>
        <p:txBody>
          <a:bodyPr vert="horz" lIns="91440" tIns="45720" rIns="91440" bIns="45720" rtlCol="0" anchor="ctr"/>
          <a:lstStyle>
            <a:defPPr>
              <a:defRPr lang="fr-FR"/>
            </a:defPPr>
            <a:lvl1pPr algn="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C763B8D6-7639-4B7C-A0BD-454B7DFD0DB1}" type="slidenum">
              <a:rPr lang="fr-FR" smtClean="0"/>
              <a:pPr>
                <a:defRPr/>
              </a:pPr>
              <a:t>14</a:t>
            </a:fld>
            <a:endParaRPr lang="fr-FR" dirty="0"/>
          </a:p>
        </p:txBody>
      </p:sp>
      <p:pic>
        <p:nvPicPr>
          <p:cNvPr id="10" name="01_doigts_FINAL">
            <a:hlinkClick r:id="" action="ppaction://media"/>
          </p:cNvPr>
          <p:cNvPicPr>
            <a:picLocks noChangeAspect="1"/>
          </p:cNvPicPr>
          <p:nvPr>
            <a:videoFile r:link="rId1"/>
            <p:extLst>
              <p:ext uri="{DAA4B4D4-6D71-4841-9C94-3DE7FCFB9230}">
                <p14:media xmlns:p14="http://schemas.microsoft.com/office/powerpoint/2010/main" r:embed="rId2">
                  <p14:trim end="1704"/>
                </p14:media>
              </p:ext>
            </p:extLst>
          </p:nvPr>
        </p:nvPicPr>
        <p:blipFill rotWithShape="1">
          <a:blip r:embed="rId6"/>
          <a:srcRect l="6117" r="6595"/>
          <a:stretch>
            <a:fillRect/>
          </a:stretch>
        </p:blipFill>
        <p:spPr>
          <a:xfrm>
            <a:off x="395537" y="4236658"/>
            <a:ext cx="3816424" cy="2459370"/>
          </a:xfrm>
          <a:prstGeom prst="rect">
            <a:avLst/>
          </a:prstGeom>
        </p:spPr>
      </p:pic>
      <p:sp>
        <p:nvSpPr>
          <p:cNvPr id="38" name="ZoneTexte 37"/>
          <p:cNvSpPr txBox="1"/>
          <p:nvPr/>
        </p:nvSpPr>
        <p:spPr>
          <a:xfrm>
            <a:off x="54752" y="6496678"/>
            <a:ext cx="4517248" cy="246221"/>
          </a:xfrm>
          <a:prstGeom prst="rect">
            <a:avLst/>
          </a:prstGeom>
          <a:noFill/>
        </p:spPr>
        <p:txBody>
          <a:bodyPr wrap="square" rtlCol="0">
            <a:spAutoFit/>
          </a:bodyPr>
          <a:lstStyle/>
          <a:p>
            <a:pPr algn="ctr"/>
            <a:r>
              <a:rPr lang="fr-FR" sz="1000" b="1" dirty="0"/>
              <a:t>VIDEO : exécuter le mode diaporama pour lecture automatique</a:t>
            </a:r>
          </a:p>
        </p:txBody>
      </p:sp>
    </p:spTree>
    <p:extLst>
      <p:ext uri="{BB962C8B-B14F-4D97-AF65-F5344CB8AC3E}">
        <p14:creationId xmlns:p14="http://schemas.microsoft.com/office/powerpoint/2010/main" val="1523886813"/>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67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15</a:t>
            </a:fld>
            <a:endParaRPr lang="fr-FR" dirty="0"/>
          </a:p>
        </p:txBody>
      </p:sp>
      <p:sp>
        <p:nvSpPr>
          <p:cNvPr id="2" name="ZoneTexte 1"/>
          <p:cNvSpPr txBox="1"/>
          <p:nvPr/>
        </p:nvSpPr>
        <p:spPr>
          <a:xfrm>
            <a:off x="-23198" y="3705794"/>
            <a:ext cx="3875118" cy="1477328"/>
          </a:xfrm>
          <a:prstGeom prst="rect">
            <a:avLst/>
          </a:prstGeom>
          <a:noFill/>
        </p:spPr>
        <p:txBody>
          <a:bodyPr wrap="square" rtlCol="0">
            <a:spAutoFit/>
          </a:bodyPr>
          <a:lstStyle/>
          <a:p>
            <a:pPr algn="ctr"/>
            <a:r>
              <a:rPr lang="fr-FR" dirty="0">
                <a:solidFill>
                  <a:srgbClr val="F5A044"/>
                </a:solidFill>
              </a:rPr>
              <a:t>Si </a:t>
            </a:r>
            <a:r>
              <a:rPr lang="fr-FR" b="1" dirty="0">
                <a:solidFill>
                  <a:srgbClr val="FF0000"/>
                </a:solidFill>
              </a:rPr>
              <a:t>Axe 1</a:t>
            </a:r>
            <a:r>
              <a:rPr lang="fr-FR" dirty="0"/>
              <a:t> </a:t>
            </a:r>
            <a:r>
              <a:rPr lang="fr-FR" dirty="0">
                <a:solidFill>
                  <a:srgbClr val="F5A044"/>
                </a:solidFill>
              </a:rPr>
              <a:t>et</a:t>
            </a:r>
            <a:r>
              <a:rPr lang="fr-FR" dirty="0"/>
              <a:t> </a:t>
            </a:r>
            <a:r>
              <a:rPr lang="fr-FR" b="1" dirty="0">
                <a:solidFill>
                  <a:srgbClr val="00B0F0"/>
                </a:solidFill>
              </a:rPr>
              <a:t>Axe 2</a:t>
            </a:r>
            <a:r>
              <a:rPr lang="fr-FR" dirty="0"/>
              <a:t> </a:t>
            </a:r>
            <a:r>
              <a:rPr lang="fr-FR" dirty="0">
                <a:solidFill>
                  <a:srgbClr val="F5A044"/>
                </a:solidFill>
              </a:rPr>
              <a:t>sont confondus, le rapport de transmission instantané du mécanisme est constant et égal à 1 : avance du foret sans oscillation.</a:t>
            </a:r>
          </a:p>
        </p:txBody>
      </p:sp>
      <p:grpSp>
        <p:nvGrpSpPr>
          <p:cNvPr id="12" name="Groupe 11"/>
          <p:cNvGrpSpPr/>
          <p:nvPr/>
        </p:nvGrpSpPr>
        <p:grpSpPr>
          <a:xfrm>
            <a:off x="-41565" y="1730487"/>
            <a:ext cx="4104455" cy="1761306"/>
            <a:chOff x="2020789" y="1700809"/>
            <a:chExt cx="5062020" cy="2193353"/>
          </a:xfrm>
        </p:grpSpPr>
        <p:pic>
          <p:nvPicPr>
            <p:cNvPr id="27" name="Image 26"/>
            <p:cNvPicPr>
              <a:picLocks noChangeAspect="1"/>
            </p:cNvPicPr>
            <p:nvPr/>
          </p:nvPicPr>
          <p:blipFill>
            <a:blip r:embed="rId2"/>
            <a:stretch>
              <a:fillRect/>
            </a:stretch>
          </p:blipFill>
          <p:spPr>
            <a:xfrm>
              <a:off x="2843808" y="1700809"/>
              <a:ext cx="3264321" cy="2193353"/>
            </a:xfrm>
            <a:prstGeom prst="rect">
              <a:avLst/>
            </a:prstGeom>
          </p:spPr>
        </p:pic>
        <p:cxnSp>
          <p:nvCxnSpPr>
            <p:cNvPr id="21" name="Connecteur droit 20"/>
            <p:cNvCxnSpPr/>
            <p:nvPr/>
          </p:nvCxnSpPr>
          <p:spPr>
            <a:xfrm flipH="1">
              <a:off x="4214192" y="1915953"/>
              <a:ext cx="1917960" cy="1032588"/>
            </a:xfrm>
            <a:prstGeom prst="line">
              <a:avLst/>
            </a:prstGeom>
            <a:ln w="38100">
              <a:solidFill>
                <a:srgbClr val="00B0F0"/>
              </a:solidFill>
              <a:prstDash val="dashDot"/>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6070377" y="1804287"/>
              <a:ext cx="1012432" cy="459929"/>
            </a:xfrm>
            <a:prstGeom prst="rect">
              <a:avLst/>
            </a:prstGeom>
            <a:noFill/>
          </p:spPr>
          <p:txBody>
            <a:bodyPr wrap="square" rtlCol="0">
              <a:spAutoFit/>
            </a:bodyPr>
            <a:lstStyle/>
            <a:p>
              <a:r>
                <a:rPr lang="fr-FR" b="1" dirty="0">
                  <a:solidFill>
                    <a:srgbClr val="00B0F0"/>
                  </a:solidFill>
                </a:rPr>
                <a:t>Axe 2</a:t>
              </a:r>
            </a:p>
          </p:txBody>
        </p:sp>
        <p:cxnSp>
          <p:nvCxnSpPr>
            <p:cNvPr id="25" name="Connecteur droit 24"/>
            <p:cNvCxnSpPr/>
            <p:nvPr/>
          </p:nvCxnSpPr>
          <p:spPr>
            <a:xfrm flipV="1">
              <a:off x="2699792" y="2689184"/>
              <a:ext cx="1980220" cy="104309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28" name="ZoneTexte 27"/>
            <p:cNvSpPr txBox="1"/>
            <p:nvPr/>
          </p:nvSpPr>
          <p:spPr>
            <a:xfrm>
              <a:off x="2020789" y="3218461"/>
              <a:ext cx="1087141" cy="459929"/>
            </a:xfrm>
            <a:prstGeom prst="rect">
              <a:avLst/>
            </a:prstGeom>
            <a:noFill/>
          </p:spPr>
          <p:txBody>
            <a:bodyPr wrap="square" rtlCol="0">
              <a:spAutoFit/>
            </a:bodyPr>
            <a:lstStyle/>
            <a:p>
              <a:r>
                <a:rPr lang="fr-FR" b="1" dirty="0">
                  <a:solidFill>
                    <a:srgbClr val="FF0000"/>
                  </a:solidFill>
                </a:rPr>
                <a:t>Axe 1</a:t>
              </a:r>
            </a:p>
          </p:txBody>
        </p:sp>
      </p:grpSp>
      <p:pic>
        <p:nvPicPr>
          <p:cNvPr id="13" name="Image 12"/>
          <p:cNvPicPr>
            <a:picLocks noChangeAspect="1"/>
          </p:cNvPicPr>
          <p:nvPr/>
        </p:nvPicPr>
        <p:blipFill>
          <a:blip r:embed="rId3"/>
          <a:stretch>
            <a:fillRect/>
          </a:stretch>
        </p:blipFill>
        <p:spPr>
          <a:xfrm>
            <a:off x="5116542" y="1669878"/>
            <a:ext cx="3008419" cy="1905000"/>
          </a:xfrm>
          <a:prstGeom prst="rect">
            <a:avLst/>
          </a:prstGeom>
        </p:spPr>
      </p:pic>
      <p:cxnSp>
        <p:nvCxnSpPr>
          <p:cNvPr id="31" name="Connecteur droit 30"/>
          <p:cNvCxnSpPr/>
          <p:nvPr/>
        </p:nvCxnSpPr>
        <p:spPr>
          <a:xfrm flipH="1">
            <a:off x="6501023" y="1831747"/>
            <a:ext cx="1555146" cy="829189"/>
          </a:xfrm>
          <a:prstGeom prst="line">
            <a:avLst/>
          </a:prstGeom>
          <a:ln w="38100">
            <a:solidFill>
              <a:srgbClr val="00B0F0"/>
            </a:solidFill>
            <a:prstDash val="dashDot"/>
          </a:ln>
        </p:spPr>
        <p:style>
          <a:lnRef idx="1">
            <a:schemeClr val="accent1"/>
          </a:lnRef>
          <a:fillRef idx="0">
            <a:schemeClr val="accent1"/>
          </a:fillRef>
          <a:effectRef idx="0">
            <a:schemeClr val="accent1"/>
          </a:effectRef>
          <a:fontRef idx="minor">
            <a:schemeClr val="tx1"/>
          </a:fontRef>
        </p:style>
      </p:cxnSp>
      <p:sp>
        <p:nvSpPr>
          <p:cNvPr id="32" name="ZoneTexte 31"/>
          <p:cNvSpPr txBox="1"/>
          <p:nvPr/>
        </p:nvSpPr>
        <p:spPr>
          <a:xfrm>
            <a:off x="8006080" y="1742077"/>
            <a:ext cx="820914" cy="369332"/>
          </a:xfrm>
          <a:prstGeom prst="rect">
            <a:avLst/>
          </a:prstGeom>
          <a:noFill/>
        </p:spPr>
        <p:txBody>
          <a:bodyPr wrap="square" rtlCol="0">
            <a:spAutoFit/>
          </a:bodyPr>
          <a:lstStyle/>
          <a:p>
            <a:r>
              <a:rPr lang="fr-FR" b="1" dirty="0">
                <a:solidFill>
                  <a:srgbClr val="00B0F0"/>
                </a:solidFill>
              </a:rPr>
              <a:t>Axe 2</a:t>
            </a:r>
          </a:p>
        </p:txBody>
      </p:sp>
      <p:sp>
        <p:nvSpPr>
          <p:cNvPr id="16" name="ZoneTexte 15"/>
          <p:cNvSpPr txBox="1"/>
          <p:nvPr/>
        </p:nvSpPr>
        <p:spPr>
          <a:xfrm>
            <a:off x="4062890" y="3422667"/>
            <a:ext cx="4973606" cy="2585323"/>
          </a:xfrm>
          <a:prstGeom prst="rect">
            <a:avLst/>
          </a:prstGeom>
          <a:noFill/>
        </p:spPr>
        <p:txBody>
          <a:bodyPr wrap="square" rtlCol="0">
            <a:spAutoFit/>
          </a:bodyPr>
          <a:lstStyle/>
          <a:p>
            <a:pPr algn="ctr"/>
            <a:r>
              <a:rPr lang="fr-FR" dirty="0">
                <a:solidFill>
                  <a:srgbClr val="F5A044"/>
                </a:solidFill>
              </a:rPr>
              <a:t>Si</a:t>
            </a:r>
            <a:r>
              <a:rPr lang="fr-FR" dirty="0"/>
              <a:t> </a:t>
            </a:r>
            <a:r>
              <a:rPr lang="fr-FR" b="1" dirty="0">
                <a:solidFill>
                  <a:srgbClr val="FF0000"/>
                </a:solidFill>
              </a:rPr>
              <a:t>Axe 1</a:t>
            </a:r>
            <a:r>
              <a:rPr lang="fr-FR" dirty="0"/>
              <a:t> </a:t>
            </a:r>
            <a:r>
              <a:rPr lang="fr-FR" dirty="0">
                <a:solidFill>
                  <a:srgbClr val="F5A044"/>
                </a:solidFill>
              </a:rPr>
              <a:t>et</a:t>
            </a:r>
            <a:r>
              <a:rPr lang="fr-FR" dirty="0"/>
              <a:t> </a:t>
            </a:r>
            <a:r>
              <a:rPr lang="fr-FR" b="1" dirty="0">
                <a:solidFill>
                  <a:srgbClr val="00B0F0"/>
                </a:solidFill>
              </a:rPr>
              <a:t>Axe 2</a:t>
            </a:r>
            <a:r>
              <a:rPr lang="fr-FR" dirty="0"/>
              <a:t> </a:t>
            </a:r>
            <a:r>
              <a:rPr lang="fr-FR" dirty="0">
                <a:solidFill>
                  <a:srgbClr val="F5A044"/>
                </a:solidFill>
              </a:rPr>
              <a:t>sont excentrés de </a:t>
            </a:r>
            <a:r>
              <a:rPr lang="fr-FR" b="1" dirty="0">
                <a:solidFill>
                  <a:srgbClr val="F5A044"/>
                </a:solidFill>
              </a:rPr>
              <a:t>“e”</a:t>
            </a:r>
            <a:r>
              <a:rPr lang="fr-FR" dirty="0">
                <a:solidFill>
                  <a:srgbClr val="F5A044"/>
                </a:solidFill>
              </a:rPr>
              <a:t>, le rapport de transmission instantanée du mécanisme devient variable sur un tour. L’arbre mené (44) aura ainsi une vitesse de rotation instantanée variable, quasi-sinusoïdale, de fréquence identique à la fréquence du mouvement de rotation (une oscillation par tour) et d’une amplitude qui dépend de la distance </a:t>
            </a:r>
            <a:r>
              <a:rPr lang="fr-FR" b="1" dirty="0">
                <a:solidFill>
                  <a:srgbClr val="F5A044"/>
                </a:solidFill>
              </a:rPr>
              <a:t>“e”</a:t>
            </a:r>
            <a:endParaRPr lang="fr-FR" dirty="0">
              <a:solidFill>
                <a:srgbClr val="F5A044"/>
              </a:solidFill>
            </a:endParaRPr>
          </a:p>
        </p:txBody>
      </p:sp>
      <p:cxnSp>
        <p:nvCxnSpPr>
          <p:cNvPr id="37" name="Connecteur droit 36"/>
          <p:cNvCxnSpPr/>
          <p:nvPr/>
        </p:nvCxnSpPr>
        <p:spPr>
          <a:xfrm flipV="1">
            <a:off x="5089530" y="2370594"/>
            <a:ext cx="1605629" cy="83762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38" name="ZoneTexte 37"/>
          <p:cNvSpPr txBox="1"/>
          <p:nvPr/>
        </p:nvSpPr>
        <p:spPr>
          <a:xfrm>
            <a:off x="4458459" y="2859304"/>
            <a:ext cx="881490" cy="369332"/>
          </a:xfrm>
          <a:prstGeom prst="rect">
            <a:avLst/>
          </a:prstGeom>
          <a:noFill/>
        </p:spPr>
        <p:txBody>
          <a:bodyPr wrap="square" rtlCol="0">
            <a:spAutoFit/>
          </a:bodyPr>
          <a:lstStyle/>
          <a:p>
            <a:r>
              <a:rPr lang="fr-FR" b="1" dirty="0">
                <a:solidFill>
                  <a:srgbClr val="FF0000"/>
                </a:solidFill>
              </a:rPr>
              <a:t>Axe 1</a:t>
            </a:r>
          </a:p>
        </p:txBody>
      </p:sp>
      <p:grpSp>
        <p:nvGrpSpPr>
          <p:cNvPr id="39" name="Groupe 38"/>
          <p:cNvGrpSpPr/>
          <p:nvPr/>
        </p:nvGrpSpPr>
        <p:grpSpPr>
          <a:xfrm>
            <a:off x="7405410" y="2263696"/>
            <a:ext cx="1201340" cy="620268"/>
            <a:chOff x="868632" y="5152569"/>
            <a:chExt cx="1053341" cy="565909"/>
          </a:xfrm>
        </p:grpSpPr>
        <p:cxnSp>
          <p:nvCxnSpPr>
            <p:cNvPr id="40" name="Connecteur droit avec flèche 39"/>
            <p:cNvCxnSpPr/>
            <p:nvPr/>
          </p:nvCxnSpPr>
          <p:spPr>
            <a:xfrm flipH="1" flipV="1">
              <a:off x="868632" y="5152569"/>
              <a:ext cx="534432" cy="27186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a:off x="1400499" y="5322809"/>
              <a:ext cx="521474" cy="336965"/>
            </a:xfrm>
            <a:prstGeom prst="rect">
              <a:avLst/>
            </a:prstGeom>
            <a:noFill/>
          </p:spPr>
          <p:txBody>
            <a:bodyPr wrap="square" rtlCol="0">
              <a:spAutoFit/>
            </a:bodyPr>
            <a:lstStyle/>
            <a:p>
              <a:r>
                <a:rPr lang="fr-FR" dirty="0"/>
                <a:t>44</a:t>
              </a:r>
            </a:p>
          </p:txBody>
        </p:sp>
        <p:sp>
          <p:nvSpPr>
            <p:cNvPr id="42" name="Ellipse 41"/>
            <p:cNvSpPr/>
            <p:nvPr/>
          </p:nvSpPr>
          <p:spPr>
            <a:xfrm>
              <a:off x="1372157" y="527613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43" name="Groupe 42"/>
          <p:cNvGrpSpPr/>
          <p:nvPr/>
        </p:nvGrpSpPr>
        <p:grpSpPr>
          <a:xfrm>
            <a:off x="5192194" y="1909697"/>
            <a:ext cx="989409" cy="484837"/>
            <a:chOff x="1372157" y="5276131"/>
            <a:chExt cx="867519" cy="442347"/>
          </a:xfrm>
        </p:grpSpPr>
        <p:cxnSp>
          <p:nvCxnSpPr>
            <p:cNvPr id="44" name="Connecteur droit avec flèche 43"/>
            <p:cNvCxnSpPr/>
            <p:nvPr/>
          </p:nvCxnSpPr>
          <p:spPr>
            <a:xfrm>
              <a:off x="1810348" y="5497306"/>
              <a:ext cx="429328" cy="1676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ZoneTexte 44"/>
            <p:cNvSpPr txBox="1"/>
            <p:nvPr/>
          </p:nvSpPr>
          <p:spPr>
            <a:xfrm>
              <a:off x="1400499" y="5322809"/>
              <a:ext cx="521474" cy="336965"/>
            </a:xfrm>
            <a:prstGeom prst="rect">
              <a:avLst/>
            </a:prstGeom>
            <a:noFill/>
          </p:spPr>
          <p:txBody>
            <a:bodyPr wrap="square" rtlCol="0">
              <a:spAutoFit/>
            </a:bodyPr>
            <a:lstStyle/>
            <a:p>
              <a:r>
                <a:rPr lang="fr-FR" dirty="0"/>
                <a:t>12</a:t>
              </a:r>
            </a:p>
          </p:txBody>
        </p:sp>
        <p:sp>
          <p:nvSpPr>
            <p:cNvPr id="46" name="Ellipse 45"/>
            <p:cNvSpPr/>
            <p:nvPr/>
          </p:nvSpPr>
          <p:spPr>
            <a:xfrm>
              <a:off x="1372157" y="527613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48" name="Groupe 47"/>
          <p:cNvGrpSpPr/>
          <p:nvPr/>
        </p:nvGrpSpPr>
        <p:grpSpPr>
          <a:xfrm>
            <a:off x="578954" y="2111409"/>
            <a:ext cx="989409" cy="484837"/>
            <a:chOff x="1372157" y="5276131"/>
            <a:chExt cx="867519" cy="442347"/>
          </a:xfrm>
        </p:grpSpPr>
        <p:cxnSp>
          <p:nvCxnSpPr>
            <p:cNvPr id="49" name="Connecteur droit avec flèche 48"/>
            <p:cNvCxnSpPr/>
            <p:nvPr/>
          </p:nvCxnSpPr>
          <p:spPr>
            <a:xfrm>
              <a:off x="1810348" y="5497306"/>
              <a:ext cx="429328" cy="1676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a:off x="1400499" y="5322809"/>
              <a:ext cx="521474" cy="336965"/>
            </a:xfrm>
            <a:prstGeom prst="rect">
              <a:avLst/>
            </a:prstGeom>
            <a:noFill/>
          </p:spPr>
          <p:txBody>
            <a:bodyPr wrap="square" rtlCol="0">
              <a:spAutoFit/>
            </a:bodyPr>
            <a:lstStyle/>
            <a:p>
              <a:r>
                <a:rPr lang="fr-FR" dirty="0"/>
                <a:t>12</a:t>
              </a:r>
            </a:p>
          </p:txBody>
        </p:sp>
        <p:sp>
          <p:nvSpPr>
            <p:cNvPr id="51" name="Ellipse 50"/>
            <p:cNvSpPr/>
            <p:nvPr/>
          </p:nvSpPr>
          <p:spPr>
            <a:xfrm>
              <a:off x="1372157" y="527613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52" name="Groupe 51"/>
          <p:cNvGrpSpPr/>
          <p:nvPr/>
        </p:nvGrpSpPr>
        <p:grpSpPr>
          <a:xfrm>
            <a:off x="2538208" y="2394534"/>
            <a:ext cx="1201340" cy="620268"/>
            <a:chOff x="868632" y="5152569"/>
            <a:chExt cx="1053341" cy="565909"/>
          </a:xfrm>
        </p:grpSpPr>
        <p:cxnSp>
          <p:nvCxnSpPr>
            <p:cNvPr id="53" name="Connecteur droit avec flèche 52"/>
            <p:cNvCxnSpPr/>
            <p:nvPr/>
          </p:nvCxnSpPr>
          <p:spPr>
            <a:xfrm flipH="1" flipV="1">
              <a:off x="868632" y="5152569"/>
              <a:ext cx="534432" cy="27186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ZoneTexte 53"/>
            <p:cNvSpPr txBox="1"/>
            <p:nvPr/>
          </p:nvSpPr>
          <p:spPr>
            <a:xfrm>
              <a:off x="1400499" y="5322809"/>
              <a:ext cx="521474" cy="336965"/>
            </a:xfrm>
            <a:prstGeom prst="rect">
              <a:avLst/>
            </a:prstGeom>
            <a:noFill/>
          </p:spPr>
          <p:txBody>
            <a:bodyPr wrap="square" rtlCol="0">
              <a:spAutoFit/>
            </a:bodyPr>
            <a:lstStyle/>
            <a:p>
              <a:r>
                <a:rPr lang="fr-FR" dirty="0"/>
                <a:t>44</a:t>
              </a:r>
            </a:p>
          </p:txBody>
        </p:sp>
        <p:sp>
          <p:nvSpPr>
            <p:cNvPr id="59" name="Ellipse 58"/>
            <p:cNvSpPr/>
            <p:nvPr/>
          </p:nvSpPr>
          <p:spPr>
            <a:xfrm>
              <a:off x="1372157" y="5276131"/>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30" name="Connecteur droit avec flèche 29"/>
          <p:cNvCxnSpPr/>
          <p:nvPr/>
        </p:nvCxnSpPr>
        <p:spPr>
          <a:xfrm flipH="1" flipV="1">
            <a:off x="6695159" y="2561675"/>
            <a:ext cx="176044" cy="29342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0" name="Groupe 69"/>
          <p:cNvGrpSpPr/>
          <p:nvPr/>
        </p:nvGrpSpPr>
        <p:grpSpPr>
          <a:xfrm>
            <a:off x="6083904" y="1412310"/>
            <a:ext cx="786103" cy="1464874"/>
            <a:chOff x="6304981" y="1646614"/>
            <a:chExt cx="786103" cy="1464874"/>
          </a:xfrm>
        </p:grpSpPr>
        <p:grpSp>
          <p:nvGrpSpPr>
            <p:cNvPr id="61" name="Groupe 60"/>
            <p:cNvGrpSpPr/>
            <p:nvPr/>
          </p:nvGrpSpPr>
          <p:grpSpPr>
            <a:xfrm>
              <a:off x="6309744" y="1844824"/>
              <a:ext cx="781340" cy="1266664"/>
              <a:chOff x="6309744" y="1844824"/>
              <a:chExt cx="781340" cy="1266664"/>
            </a:xfrm>
          </p:grpSpPr>
          <p:cxnSp>
            <p:nvCxnSpPr>
              <p:cNvPr id="34" name="Connecteur droit 33"/>
              <p:cNvCxnSpPr/>
              <p:nvPr/>
            </p:nvCxnSpPr>
            <p:spPr>
              <a:xfrm>
                <a:off x="6309744" y="1844824"/>
                <a:ext cx="781340" cy="12666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Connecteur droit avec flèche 46"/>
              <p:cNvCxnSpPr/>
              <p:nvPr/>
            </p:nvCxnSpPr>
            <p:spPr>
              <a:xfrm>
                <a:off x="6660760" y="2417513"/>
                <a:ext cx="163717" cy="26408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8" name="Connecteur droit 67"/>
            <p:cNvCxnSpPr/>
            <p:nvPr/>
          </p:nvCxnSpPr>
          <p:spPr>
            <a:xfrm>
              <a:off x="6304981" y="1854350"/>
              <a:ext cx="34315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ZoneTexte 68"/>
            <p:cNvSpPr txBox="1"/>
            <p:nvPr/>
          </p:nvSpPr>
          <p:spPr>
            <a:xfrm>
              <a:off x="6587453" y="1646614"/>
              <a:ext cx="282158" cy="369332"/>
            </a:xfrm>
            <a:prstGeom prst="rect">
              <a:avLst/>
            </a:prstGeom>
            <a:noFill/>
          </p:spPr>
          <p:txBody>
            <a:bodyPr wrap="square" rtlCol="0">
              <a:spAutoFit/>
            </a:bodyPr>
            <a:lstStyle/>
            <a:p>
              <a:r>
                <a:rPr lang="fr-FR" dirty="0"/>
                <a:t>e</a:t>
              </a:r>
            </a:p>
          </p:txBody>
        </p:sp>
      </p:grpSp>
      <p:sp>
        <p:nvSpPr>
          <p:cNvPr id="56" name="Espace réservé du contenu 1"/>
          <p:cNvSpPr txBox="1">
            <a:spLocks/>
          </p:cNvSpPr>
          <p:nvPr/>
        </p:nvSpPr>
        <p:spPr bwMode="auto">
          <a:xfrm>
            <a:off x="60404" y="956669"/>
            <a:ext cx="82296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r-FR" sz="2400" dirty="0"/>
              <a:t>mécanisme à doigt (12-16-44)</a:t>
            </a:r>
          </a:p>
        </p:txBody>
      </p:sp>
      <p:grpSp>
        <p:nvGrpSpPr>
          <p:cNvPr id="3" name="Groupe 2"/>
          <p:cNvGrpSpPr/>
          <p:nvPr/>
        </p:nvGrpSpPr>
        <p:grpSpPr>
          <a:xfrm>
            <a:off x="1817120" y="1384432"/>
            <a:ext cx="521474" cy="811578"/>
            <a:chOff x="5078457" y="1556618"/>
            <a:chExt cx="521474" cy="811578"/>
          </a:xfrm>
        </p:grpSpPr>
        <p:cxnSp>
          <p:nvCxnSpPr>
            <p:cNvPr id="57" name="Connecteur droit avec flèche 56"/>
            <p:cNvCxnSpPr/>
            <p:nvPr/>
          </p:nvCxnSpPr>
          <p:spPr>
            <a:xfrm flipH="1">
              <a:off x="5210514" y="2002280"/>
              <a:ext cx="70152" cy="36591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Ellipse 57"/>
            <p:cNvSpPr/>
            <p:nvPr/>
          </p:nvSpPr>
          <p:spPr>
            <a:xfrm>
              <a:off x="5092683" y="1556618"/>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ZoneTexte 59"/>
            <p:cNvSpPr txBox="1"/>
            <p:nvPr/>
          </p:nvSpPr>
          <p:spPr>
            <a:xfrm>
              <a:off x="5078457" y="1584164"/>
              <a:ext cx="521474" cy="369332"/>
            </a:xfrm>
            <a:prstGeom prst="rect">
              <a:avLst/>
            </a:prstGeom>
            <a:noFill/>
          </p:spPr>
          <p:txBody>
            <a:bodyPr wrap="square" rtlCol="0">
              <a:spAutoFit/>
            </a:bodyPr>
            <a:lstStyle/>
            <a:p>
              <a:r>
                <a:rPr lang="fr-FR" dirty="0"/>
                <a:t>16</a:t>
              </a:r>
            </a:p>
          </p:txBody>
        </p:sp>
      </p:grpSp>
      <p:grpSp>
        <p:nvGrpSpPr>
          <p:cNvPr id="62" name="Groupe 61"/>
          <p:cNvGrpSpPr/>
          <p:nvPr/>
        </p:nvGrpSpPr>
        <p:grpSpPr>
          <a:xfrm>
            <a:off x="6608410" y="1223514"/>
            <a:ext cx="706591" cy="844045"/>
            <a:chOff x="4893340" y="1556618"/>
            <a:chExt cx="706591" cy="844045"/>
          </a:xfrm>
        </p:grpSpPr>
        <p:cxnSp>
          <p:nvCxnSpPr>
            <p:cNvPr id="63" name="Connecteur droit avec flèche 62"/>
            <p:cNvCxnSpPr/>
            <p:nvPr/>
          </p:nvCxnSpPr>
          <p:spPr>
            <a:xfrm flipH="1">
              <a:off x="4893340" y="1924413"/>
              <a:ext cx="257175" cy="4762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Ellipse 63"/>
            <p:cNvSpPr/>
            <p:nvPr/>
          </p:nvSpPr>
          <p:spPr>
            <a:xfrm>
              <a:off x="5092683" y="1556618"/>
              <a:ext cx="432048" cy="4423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5" name="ZoneTexte 64"/>
            <p:cNvSpPr txBox="1"/>
            <p:nvPr/>
          </p:nvSpPr>
          <p:spPr>
            <a:xfrm>
              <a:off x="5078457" y="1584164"/>
              <a:ext cx="521474" cy="369332"/>
            </a:xfrm>
            <a:prstGeom prst="rect">
              <a:avLst/>
            </a:prstGeom>
            <a:noFill/>
          </p:spPr>
          <p:txBody>
            <a:bodyPr wrap="square" rtlCol="0">
              <a:spAutoFit/>
            </a:bodyPr>
            <a:lstStyle/>
            <a:p>
              <a:r>
                <a:rPr lang="fr-FR" dirty="0"/>
                <a:t>16</a:t>
              </a:r>
            </a:p>
          </p:txBody>
        </p:sp>
      </p:grpSp>
      <p:sp>
        <p:nvSpPr>
          <p:cNvPr id="66" name="Rectangle 65"/>
          <p:cNvSpPr/>
          <p:nvPr/>
        </p:nvSpPr>
        <p:spPr>
          <a:xfrm>
            <a:off x="1196294" y="0"/>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sp>
        <p:nvSpPr>
          <p:cNvPr id="55" name="Espace réservé du contenu 1">
            <a:extLst>
              <a:ext uri="{FF2B5EF4-FFF2-40B4-BE49-F238E27FC236}">
                <a16:creationId xmlns:a16="http://schemas.microsoft.com/office/drawing/2014/main" id="{9360522A-62D3-4F71-824F-B5002693D524}"/>
              </a:ext>
            </a:extLst>
          </p:cNvPr>
          <p:cNvSpPr txBox="1">
            <a:spLocks/>
          </p:cNvSpPr>
          <p:nvPr/>
        </p:nvSpPr>
        <p:spPr bwMode="auto">
          <a:xfrm>
            <a:off x="-13927" y="614845"/>
            <a:ext cx="9433048"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2800" dirty="0">
                <a:solidFill>
                  <a:srgbClr val="9D4376"/>
                </a:solidFill>
              </a:rPr>
              <a:t>Fonctionnement du mécanisme d’avance vibratoire 4/5</a:t>
            </a:r>
          </a:p>
        </p:txBody>
      </p:sp>
      <p:sp>
        <p:nvSpPr>
          <p:cNvPr id="67" name="Rectangle 66">
            <a:extLst>
              <a:ext uri="{FF2B5EF4-FFF2-40B4-BE49-F238E27FC236}">
                <a16:creationId xmlns:a16="http://schemas.microsoft.com/office/drawing/2014/main" id="{317599BA-ADA7-49B5-8F63-4765487EBBC4}"/>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71" name="Espace réservé du pied de page 7">
            <a:extLst>
              <a:ext uri="{FF2B5EF4-FFF2-40B4-BE49-F238E27FC236}">
                <a16:creationId xmlns:a16="http://schemas.microsoft.com/office/drawing/2014/main" id="{733BBA1F-EFC2-4A77-9921-1864904A9984}"/>
              </a:ext>
            </a:extLst>
          </p:cNvPr>
          <p:cNvSpPr txBox="1">
            <a:spLocks/>
          </p:cNvSpPr>
          <p:nvPr/>
        </p:nvSpPr>
        <p:spPr>
          <a:xfrm>
            <a:off x="4265835" y="6629145"/>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Tree>
    <p:extLst>
      <p:ext uri="{BB962C8B-B14F-4D97-AF65-F5344CB8AC3E}">
        <p14:creationId xmlns:p14="http://schemas.microsoft.com/office/powerpoint/2010/main" val="210743089"/>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16</a:t>
            </a:fld>
            <a:endParaRPr lang="fr-FR" dirty="0"/>
          </a:p>
        </p:txBody>
      </p:sp>
      <p:sp>
        <p:nvSpPr>
          <p:cNvPr id="66" name="Rectangle 65"/>
          <p:cNvSpPr/>
          <p:nvPr/>
        </p:nvSpPr>
        <p:spPr>
          <a:xfrm>
            <a:off x="1196294" y="0"/>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sp>
        <p:nvSpPr>
          <p:cNvPr id="55" name="Espace réservé du contenu 1">
            <a:extLst>
              <a:ext uri="{FF2B5EF4-FFF2-40B4-BE49-F238E27FC236}">
                <a16:creationId xmlns:a16="http://schemas.microsoft.com/office/drawing/2014/main" id="{9360522A-62D3-4F71-824F-B5002693D524}"/>
              </a:ext>
            </a:extLst>
          </p:cNvPr>
          <p:cNvSpPr txBox="1">
            <a:spLocks/>
          </p:cNvSpPr>
          <p:nvPr/>
        </p:nvSpPr>
        <p:spPr bwMode="auto">
          <a:xfrm>
            <a:off x="251520" y="669940"/>
            <a:ext cx="9433048"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2800" dirty="0">
                <a:solidFill>
                  <a:srgbClr val="9D4376"/>
                </a:solidFill>
              </a:rPr>
              <a:t>Fonctionnement du mécanisme d’avance vibratoire 5/5</a:t>
            </a:r>
          </a:p>
        </p:txBody>
      </p:sp>
      <p:sp>
        <p:nvSpPr>
          <p:cNvPr id="67" name="Rectangle 66">
            <a:extLst>
              <a:ext uri="{FF2B5EF4-FFF2-40B4-BE49-F238E27FC236}">
                <a16:creationId xmlns:a16="http://schemas.microsoft.com/office/drawing/2014/main" id="{317599BA-ADA7-49B5-8F63-4765487EBBC4}"/>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71" name="Espace réservé du pied de page 7">
            <a:extLst>
              <a:ext uri="{FF2B5EF4-FFF2-40B4-BE49-F238E27FC236}">
                <a16:creationId xmlns:a16="http://schemas.microsoft.com/office/drawing/2014/main" id="{733BBA1F-EFC2-4A77-9921-1864904A9984}"/>
              </a:ext>
            </a:extLst>
          </p:cNvPr>
          <p:cNvSpPr txBox="1">
            <a:spLocks/>
          </p:cNvSpPr>
          <p:nvPr/>
        </p:nvSpPr>
        <p:spPr>
          <a:xfrm>
            <a:off x="4283968" y="6629145"/>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pic>
        <p:nvPicPr>
          <p:cNvPr id="2" name="reglage excentration_06final_02">
            <a:hlinkClick r:id="" action="ppaction://media"/>
          </p:cNvPr>
          <p:cNvPicPr>
            <a:picLocks noChangeAspect="1"/>
          </p:cNvPicPr>
          <p:nvPr>
            <a:videoFile r:link="rId1"/>
            <p:extLst>
              <p:ext uri="{DAA4B4D4-6D71-4841-9C94-3DE7FCFB9230}">
                <p14:media xmlns:p14="http://schemas.microsoft.com/office/powerpoint/2010/main" r:embed="rId2">
                  <p14:trim end="334"/>
                </p14:media>
              </p:ext>
            </p:extLst>
          </p:nvPr>
        </p:nvPicPr>
        <p:blipFill rotWithShape="1">
          <a:blip r:embed="rId4"/>
          <a:srcRect r="973"/>
          <a:stretch/>
        </p:blipFill>
        <p:spPr>
          <a:xfrm>
            <a:off x="395536" y="1362656"/>
            <a:ext cx="8352929" cy="4744705"/>
          </a:xfrm>
          <a:prstGeom prst="rect">
            <a:avLst/>
          </a:prstGeom>
        </p:spPr>
      </p:pic>
      <p:sp>
        <p:nvSpPr>
          <p:cNvPr id="8" name="ZoneTexte 7"/>
          <p:cNvSpPr txBox="1"/>
          <p:nvPr/>
        </p:nvSpPr>
        <p:spPr>
          <a:xfrm>
            <a:off x="1815398" y="5822251"/>
            <a:ext cx="6984775" cy="307777"/>
          </a:xfrm>
          <a:prstGeom prst="rect">
            <a:avLst/>
          </a:prstGeom>
          <a:noFill/>
        </p:spPr>
        <p:txBody>
          <a:bodyPr wrap="square" rtlCol="0">
            <a:spAutoFit/>
          </a:bodyPr>
          <a:lstStyle/>
          <a:p>
            <a:r>
              <a:rPr lang="fr-FR" sz="1400" b="1" dirty="0"/>
              <a:t>VIDEO : exécuter le mode diaporama pour lecture automatique</a:t>
            </a:r>
          </a:p>
        </p:txBody>
      </p:sp>
    </p:spTree>
    <p:extLst>
      <p:ext uri="{BB962C8B-B14F-4D97-AF65-F5344CB8AC3E}">
        <p14:creationId xmlns:p14="http://schemas.microsoft.com/office/powerpoint/2010/main" val="3043309930"/>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re 1"/>
          <p:cNvSpPr>
            <a:spLocks noGrp="1"/>
          </p:cNvSpPr>
          <p:nvPr>
            <p:ph type="title"/>
          </p:nvPr>
        </p:nvSpPr>
        <p:spPr>
          <a:xfrm>
            <a:off x="1409874" y="776615"/>
            <a:ext cx="6324252" cy="589880"/>
          </a:xfrm>
        </p:spPr>
        <p:txBody>
          <a:bodyPr/>
          <a:lstStyle/>
          <a:p>
            <a:pPr algn="l"/>
            <a:r>
              <a:rPr lang="en-GB" sz="3600" dirty="0" err="1">
                <a:solidFill>
                  <a:srgbClr val="9D4376"/>
                </a:solidFill>
              </a:rPr>
              <a:t>Diagramme</a:t>
            </a:r>
            <a:r>
              <a:rPr lang="en-GB" sz="3600" dirty="0">
                <a:solidFill>
                  <a:srgbClr val="9D4376"/>
                </a:solidFill>
              </a:rPr>
              <a:t> de Bloc Interne (IBD)</a:t>
            </a:r>
            <a:endParaRPr lang="fr-FR" sz="3600" dirty="0">
              <a:solidFill>
                <a:srgbClr val="9D4376"/>
              </a:solidFill>
            </a:endParaRPr>
          </a:p>
        </p:txBody>
      </p:sp>
      <p:sp>
        <p:nvSpPr>
          <p:cNvPr id="7" name="Rectangle 6"/>
          <p:cNvSpPr/>
          <p:nvPr/>
        </p:nvSpPr>
        <p:spPr>
          <a:xfrm>
            <a:off x="3741383" y="0"/>
            <a:ext cx="1562864"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SysMl</a:t>
            </a:r>
            <a:endPar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endParaRP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988" y="1901062"/>
            <a:ext cx="8204243" cy="3330841"/>
          </a:xfrm>
          <a:prstGeom prst="rect">
            <a:avLst/>
          </a:prstGeom>
        </p:spPr>
      </p:pic>
      <p:sp>
        <p:nvSpPr>
          <p:cNvPr id="10" name="Rectangle 9">
            <a:extLst>
              <a:ext uri="{FF2B5EF4-FFF2-40B4-BE49-F238E27FC236}">
                <a16:creationId xmlns:a16="http://schemas.microsoft.com/office/drawing/2014/main" id="{E96368D4-CE78-45FC-BA41-EB56DF97776B}"/>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11" name="Espace réservé du pied de page 7">
            <a:extLst>
              <a:ext uri="{FF2B5EF4-FFF2-40B4-BE49-F238E27FC236}">
                <a16:creationId xmlns:a16="http://schemas.microsoft.com/office/drawing/2014/main" id="{131505B4-F6DF-4848-A862-3AE511F0A94A}"/>
              </a:ext>
            </a:extLst>
          </p:cNvPr>
          <p:cNvSpPr txBox="1">
            <a:spLocks/>
          </p:cNvSpPr>
          <p:nvPr/>
        </p:nvSpPr>
        <p:spPr>
          <a:xfrm>
            <a:off x="4377888" y="6623571"/>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a:t>SUJET_0</a:t>
            </a:r>
            <a:endParaRPr lang="fr-FR" dirty="0"/>
          </a:p>
        </p:txBody>
      </p:sp>
      <p:sp>
        <p:nvSpPr>
          <p:cNvPr id="12" name="Espace réservé du numéro de diapositive 4">
            <a:extLst>
              <a:ext uri="{FF2B5EF4-FFF2-40B4-BE49-F238E27FC236}">
                <a16:creationId xmlns:a16="http://schemas.microsoft.com/office/drawing/2014/main" id="{F4FA2418-020C-4E58-A523-8E51030C3C9E}"/>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17</a:t>
            </a:fld>
            <a:endParaRPr lang="fr-FR" dirty="0"/>
          </a:p>
        </p:txBody>
      </p:sp>
    </p:spTree>
    <p:extLst>
      <p:ext uri="{BB962C8B-B14F-4D97-AF65-F5344CB8AC3E}">
        <p14:creationId xmlns:p14="http://schemas.microsoft.com/office/powerpoint/2010/main" val="3229879072"/>
      </p:ext>
    </p:extLst>
  </p:cSld>
  <p:clrMapOvr>
    <a:masterClrMapping/>
  </p:clrMapOvr>
  <mc:AlternateContent xmlns:mc="http://schemas.openxmlformats.org/markup-compatibility/2006" xmlns:p14="http://schemas.microsoft.com/office/powerpoint/2010/main">
    <mc:Choice Requires="p14">
      <p:transition p14:dur="0" advTm="25000"/>
    </mc:Choice>
    <mc:Fallback xmlns="">
      <p:transition advTm="25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re 1"/>
          <p:cNvSpPr>
            <a:spLocks noGrp="1"/>
          </p:cNvSpPr>
          <p:nvPr>
            <p:ph type="title"/>
          </p:nvPr>
        </p:nvSpPr>
        <p:spPr>
          <a:xfrm>
            <a:off x="1576713" y="731440"/>
            <a:ext cx="5892204" cy="769441"/>
          </a:xfrm>
        </p:spPr>
        <p:txBody>
          <a:bodyPr/>
          <a:lstStyle/>
          <a:p>
            <a:r>
              <a:rPr lang="fr-FR" sz="3600" dirty="0">
                <a:solidFill>
                  <a:srgbClr val="9D4376"/>
                </a:solidFill>
              </a:rPr>
              <a:t>Diagramme des exigences</a:t>
            </a:r>
          </a:p>
        </p:txBody>
      </p:sp>
      <p:sp>
        <p:nvSpPr>
          <p:cNvPr id="16" name="Rectangle 15"/>
          <p:cNvSpPr/>
          <p:nvPr/>
        </p:nvSpPr>
        <p:spPr>
          <a:xfrm>
            <a:off x="3741383" y="0"/>
            <a:ext cx="1562864"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SysMl</a:t>
            </a:r>
            <a:endPar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endParaRPr>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0713" y="1465410"/>
            <a:ext cx="7034139" cy="4727550"/>
          </a:xfrm>
          <a:prstGeom prst="rect">
            <a:avLst/>
          </a:prstGeom>
        </p:spPr>
      </p:pic>
      <p:sp>
        <p:nvSpPr>
          <p:cNvPr id="10" name="Rectangle 9">
            <a:extLst>
              <a:ext uri="{FF2B5EF4-FFF2-40B4-BE49-F238E27FC236}">
                <a16:creationId xmlns:a16="http://schemas.microsoft.com/office/drawing/2014/main" id="{0FF6F14A-8E3F-40BB-A1A8-0C377ACF0DD6}"/>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11" name="Espace réservé du pied de page 7">
            <a:extLst>
              <a:ext uri="{FF2B5EF4-FFF2-40B4-BE49-F238E27FC236}">
                <a16:creationId xmlns:a16="http://schemas.microsoft.com/office/drawing/2014/main" id="{26030697-EA8C-48CB-A4B4-CEF934D0EB14}"/>
              </a:ext>
            </a:extLst>
          </p:cNvPr>
          <p:cNvSpPr txBox="1">
            <a:spLocks/>
          </p:cNvSpPr>
          <p:nvPr/>
        </p:nvSpPr>
        <p:spPr>
          <a:xfrm>
            <a:off x="4284602" y="6613429"/>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a:t>SUJET_0</a:t>
            </a:r>
            <a:endParaRPr lang="fr-FR" dirty="0"/>
          </a:p>
        </p:txBody>
      </p:sp>
      <p:sp>
        <p:nvSpPr>
          <p:cNvPr id="12" name="Espace réservé du numéro de diapositive 4">
            <a:extLst>
              <a:ext uri="{FF2B5EF4-FFF2-40B4-BE49-F238E27FC236}">
                <a16:creationId xmlns:a16="http://schemas.microsoft.com/office/drawing/2014/main" id="{9D74462C-C5B0-4CB7-A121-092553F9E1A9}"/>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18</a:t>
            </a:fld>
            <a:endParaRPr lang="fr-FR" dirty="0"/>
          </a:p>
        </p:txBody>
      </p:sp>
    </p:spTree>
    <p:extLst>
      <p:ext uri="{BB962C8B-B14F-4D97-AF65-F5344CB8AC3E}">
        <p14:creationId xmlns:p14="http://schemas.microsoft.com/office/powerpoint/2010/main" val="2686539033"/>
      </p:ext>
    </p:extLst>
  </p:cSld>
  <p:clrMapOvr>
    <a:masterClrMapping/>
  </p:clrMapOvr>
  <mc:AlternateContent xmlns:mc="http://schemas.openxmlformats.org/markup-compatibility/2006" xmlns:p14="http://schemas.microsoft.com/office/powerpoint/2010/main">
    <mc:Choice Requires="p14">
      <p:transition p14:dur="0" advTm="25000"/>
    </mc:Choice>
    <mc:Fallback xmlns="">
      <p:transition advTm="25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re 1"/>
          <p:cNvSpPr>
            <a:spLocks noGrp="1"/>
          </p:cNvSpPr>
          <p:nvPr>
            <p:ph type="title"/>
          </p:nvPr>
        </p:nvSpPr>
        <p:spPr>
          <a:xfrm>
            <a:off x="1589894" y="769441"/>
            <a:ext cx="5964212" cy="661888"/>
          </a:xfrm>
        </p:spPr>
        <p:txBody>
          <a:bodyPr/>
          <a:lstStyle/>
          <a:p>
            <a:r>
              <a:rPr lang="en-GB" sz="3600" dirty="0" err="1">
                <a:solidFill>
                  <a:srgbClr val="9D4376"/>
                </a:solidFill>
              </a:rPr>
              <a:t>Diagramme</a:t>
            </a:r>
            <a:r>
              <a:rPr lang="en-GB" sz="3600" dirty="0">
                <a:solidFill>
                  <a:srgbClr val="9D4376"/>
                </a:solidFill>
              </a:rPr>
              <a:t> de Bloc (BDD)</a:t>
            </a:r>
            <a:endParaRPr lang="en-GB" sz="3600" dirty="0">
              <a:solidFill>
                <a:srgbClr val="9D4376"/>
              </a:solidFill>
              <a:hlinkClick r:id="rId2">
                <a:extLst>
                  <a:ext uri="{A12FA001-AC4F-418D-AE19-62706E023703}">
                    <ahyp:hlinkClr xmlns:ahyp="http://schemas.microsoft.com/office/drawing/2018/hyperlinkcolor" val="tx"/>
                  </a:ext>
                </a:extLst>
              </a:hlinkClick>
            </a:endParaRPr>
          </a:p>
        </p:txBody>
      </p:sp>
      <p:sp>
        <p:nvSpPr>
          <p:cNvPr id="10" name="Rectangle 9"/>
          <p:cNvSpPr/>
          <p:nvPr/>
        </p:nvSpPr>
        <p:spPr>
          <a:xfrm>
            <a:off x="3741383" y="0"/>
            <a:ext cx="1562864"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SysMl</a:t>
            </a:r>
            <a:endPar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1772816"/>
            <a:ext cx="7359999" cy="4464496"/>
          </a:xfrm>
          <a:prstGeom prst="rect">
            <a:avLst/>
          </a:prstGeom>
        </p:spPr>
      </p:pic>
      <p:sp>
        <p:nvSpPr>
          <p:cNvPr id="7" name="Rectangle 6">
            <a:extLst>
              <a:ext uri="{FF2B5EF4-FFF2-40B4-BE49-F238E27FC236}">
                <a16:creationId xmlns:a16="http://schemas.microsoft.com/office/drawing/2014/main" id="{E0BBFA37-3C76-4270-A3A5-EB71EE7BC9AA}"/>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11" name="Espace réservé du pied de page 7">
            <a:extLst>
              <a:ext uri="{FF2B5EF4-FFF2-40B4-BE49-F238E27FC236}">
                <a16:creationId xmlns:a16="http://schemas.microsoft.com/office/drawing/2014/main" id="{820406D9-C9C3-45E5-8A62-495D51E8A6B8}"/>
              </a:ext>
            </a:extLst>
          </p:cNvPr>
          <p:cNvSpPr>
            <a:spLocks noGrp="1"/>
          </p:cNvSpPr>
          <p:nvPr>
            <p:ph type="ftr" sz="quarter" idx="11"/>
          </p:nvPr>
        </p:nvSpPr>
        <p:spPr>
          <a:xfrm>
            <a:off x="4445164" y="6623571"/>
            <a:ext cx="926359" cy="223954"/>
          </a:xfrm>
        </p:spPr>
        <p:txBody>
          <a:bodyPr/>
          <a:lstStyle/>
          <a:p>
            <a:pPr>
              <a:defRPr/>
            </a:pPr>
            <a:r>
              <a:rPr lang="fr-FR" dirty="0"/>
              <a:t>SUJET_0</a:t>
            </a:r>
          </a:p>
        </p:txBody>
      </p:sp>
      <p:sp>
        <p:nvSpPr>
          <p:cNvPr id="12" name="Espace réservé du numéro de diapositive 4">
            <a:extLst>
              <a:ext uri="{FF2B5EF4-FFF2-40B4-BE49-F238E27FC236}">
                <a16:creationId xmlns:a16="http://schemas.microsoft.com/office/drawing/2014/main" id="{A27FB21B-96ED-44CF-8AE0-1D45CED523BF}"/>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19</a:t>
            </a:fld>
            <a:endParaRPr lang="fr-FR" dirty="0"/>
          </a:p>
        </p:txBody>
      </p:sp>
    </p:spTree>
    <p:extLst>
      <p:ext uri="{BB962C8B-B14F-4D97-AF65-F5344CB8AC3E}">
        <p14:creationId xmlns:p14="http://schemas.microsoft.com/office/powerpoint/2010/main" val="2733687821"/>
      </p:ext>
    </p:extLst>
  </p:cSld>
  <p:clrMapOvr>
    <a:masterClrMapping/>
  </p:clrMapOvr>
  <mc:AlternateContent xmlns:mc="http://schemas.openxmlformats.org/markup-compatibility/2006" xmlns:p14="http://schemas.microsoft.com/office/powerpoint/2010/main">
    <mc:Choice Requires="p14">
      <p:transition p14:dur="0" advTm="25000"/>
    </mc:Choice>
    <mc:Fallback xmlns="">
      <p:transition advTm="25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9813" y="3521317"/>
            <a:ext cx="5306714" cy="3336683"/>
          </a:xfrm>
          <a:prstGeom prst="rect">
            <a:avLst/>
          </a:prstGeom>
        </p:spPr>
      </p:pic>
      <p:pic>
        <p:nvPicPr>
          <p:cNvPr id="12" name="Image 11" descr="F:\Mathieu\PJE\2013 PJE Mathieu RAYNAUD\vADU\vADU v3\S4 - NSK\vADU_v3.42.jpg"/>
          <p:cNvPicPr/>
          <p:nvPr/>
        </p:nvPicPr>
        <p:blipFill rotWithShape="1">
          <a:blip r:embed="rId3" cstate="print">
            <a:extLst>
              <a:ext uri="{28A0092B-C50C-407E-A947-70E740481C1C}">
                <a14:useLocalDpi xmlns:a14="http://schemas.microsoft.com/office/drawing/2010/main" val="0"/>
              </a:ext>
            </a:extLst>
          </a:blip>
          <a:srcRect l="4336"/>
          <a:stretch/>
        </p:blipFill>
        <p:spPr bwMode="auto">
          <a:xfrm>
            <a:off x="-1" y="1825515"/>
            <a:ext cx="3491881" cy="2683605"/>
          </a:xfrm>
          <a:prstGeom prst="rect">
            <a:avLst/>
          </a:prstGeom>
          <a:ln>
            <a:noFill/>
          </a:ln>
          <a:effectLst>
            <a:softEdge rad="112500"/>
          </a:effectLst>
          <a:extLst>
            <a:ext uri="{53640926-AAD7-44D8-BBD7-CCE9431645EC}">
              <a14:shadowObscured xmlns:a14="http://schemas.microsoft.com/office/drawing/2010/main"/>
            </a:ext>
          </a:extLst>
        </p:spPr>
      </p:pic>
      <p:sp>
        <p:nvSpPr>
          <p:cNvPr id="9" name="Rectangle 8"/>
          <p:cNvSpPr/>
          <p:nvPr/>
        </p:nvSpPr>
        <p:spPr>
          <a:xfrm>
            <a:off x="467544" y="134128"/>
            <a:ext cx="8000780"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5400" b="1" dirty="0">
                <a:ln w="11430"/>
                <a:solidFill>
                  <a:srgbClr val="F5A044"/>
                </a:solidFill>
                <a:effectLst>
                  <a:outerShdw blurRad="80000" dist="40000" dir="5040000" algn="tl">
                    <a:srgbClr val="000000">
                      <a:alpha val="30000"/>
                    </a:srgbClr>
                  </a:outerShdw>
                </a:effectLst>
                <a:latin typeface="+mn-lt"/>
                <a:cs typeface="+mn-cs"/>
              </a:rPr>
              <a:t>Unité de perçage vibratoire</a:t>
            </a:r>
          </a:p>
        </p:txBody>
      </p:sp>
      <p:sp>
        <p:nvSpPr>
          <p:cNvPr id="10" name="Rectangle 9"/>
          <p:cNvSpPr/>
          <p:nvPr/>
        </p:nvSpPr>
        <p:spPr>
          <a:xfrm>
            <a:off x="1741747" y="1120094"/>
            <a:ext cx="5542350"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Diaporama de présentation </a:t>
            </a:r>
          </a:p>
        </p:txBody>
      </p:sp>
      <p:sp>
        <p:nvSpPr>
          <p:cNvPr id="2" name="ZoneTexte 1"/>
          <p:cNvSpPr txBox="1"/>
          <p:nvPr/>
        </p:nvSpPr>
        <p:spPr>
          <a:xfrm>
            <a:off x="3347864" y="3015460"/>
            <a:ext cx="2792175" cy="369332"/>
          </a:xfrm>
          <a:prstGeom prst="rect">
            <a:avLst/>
          </a:prstGeom>
          <a:noFill/>
        </p:spPr>
        <p:txBody>
          <a:bodyPr wrap="none" rtlCol="0">
            <a:spAutoFit/>
          </a:bodyPr>
          <a:lstStyle/>
          <a:p>
            <a:r>
              <a:rPr lang="fr-FR" dirty="0"/>
              <a:t>Vue de l’unité de perçage</a:t>
            </a:r>
          </a:p>
        </p:txBody>
      </p:sp>
      <p:pic>
        <p:nvPicPr>
          <p:cNvPr id="14" name="Picture 2" descr="I:\Mathieu\PJE\2013 PJE Mathieu RAYNAUD\Rapports\Ouvri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6063422" y="3099168"/>
            <a:ext cx="3825159" cy="2346362"/>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numéro de diapositive 4">
            <a:extLst>
              <a:ext uri="{FF2B5EF4-FFF2-40B4-BE49-F238E27FC236}">
                <a16:creationId xmlns:a16="http://schemas.microsoft.com/office/drawing/2014/main" id="{FC35BA02-22C4-4A4A-A7F6-25BADE9C14AC}"/>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2</a:t>
            </a:fld>
            <a:endParaRPr lang="fr-FR" dirty="0"/>
          </a:p>
        </p:txBody>
      </p:sp>
      <p:sp>
        <p:nvSpPr>
          <p:cNvPr id="16" name="Espace réservé du pied de page 7">
            <a:extLst>
              <a:ext uri="{FF2B5EF4-FFF2-40B4-BE49-F238E27FC236}">
                <a16:creationId xmlns:a16="http://schemas.microsoft.com/office/drawing/2014/main" id="{7EF3523C-A9C1-4B75-87A0-A1671932AA69}"/>
              </a:ext>
            </a:extLst>
          </p:cNvPr>
          <p:cNvSpPr>
            <a:spLocks noGrp="1"/>
          </p:cNvSpPr>
          <p:nvPr>
            <p:ph type="ftr" sz="quarter" idx="11"/>
          </p:nvPr>
        </p:nvSpPr>
        <p:spPr>
          <a:xfrm>
            <a:off x="4473139" y="6634046"/>
            <a:ext cx="926359" cy="223954"/>
          </a:xfrm>
        </p:spPr>
        <p:txBody>
          <a:bodyPr/>
          <a:lstStyle/>
          <a:p>
            <a:pPr>
              <a:defRPr/>
            </a:pPr>
            <a:r>
              <a:rPr lang="fr-FR" dirty="0"/>
              <a:t>SUJET_0</a:t>
            </a:r>
          </a:p>
        </p:txBody>
      </p:sp>
      <p:sp>
        <p:nvSpPr>
          <p:cNvPr id="4" name="ZoneTexte 3"/>
          <p:cNvSpPr txBox="1"/>
          <p:nvPr/>
        </p:nvSpPr>
        <p:spPr>
          <a:xfrm>
            <a:off x="2271690" y="1924237"/>
            <a:ext cx="4392488" cy="646331"/>
          </a:xfrm>
          <a:prstGeom prst="rect">
            <a:avLst/>
          </a:prstGeom>
          <a:noFill/>
          <a:ln w="38100">
            <a:solidFill>
              <a:srgbClr val="FF0000"/>
            </a:solidFill>
          </a:ln>
        </p:spPr>
        <p:txBody>
          <a:bodyPr wrap="square" rtlCol="0">
            <a:spAutoFit/>
          </a:bodyPr>
          <a:lstStyle/>
          <a:p>
            <a:pPr algn="ctr"/>
            <a:r>
              <a:rPr lang="fr-FR" dirty="0"/>
              <a:t>A exécuter en mode diaporama pour visionner les vidéos</a:t>
            </a:r>
          </a:p>
        </p:txBody>
      </p:sp>
      <p:sp>
        <p:nvSpPr>
          <p:cNvPr id="13" name="Rectangle 12">
            <a:extLst>
              <a:ext uri="{FF2B5EF4-FFF2-40B4-BE49-F238E27FC236}">
                <a16:creationId xmlns:a16="http://schemas.microsoft.com/office/drawing/2014/main" id="{886307E0-915E-4E6F-8E70-386E0CF1DCDC}"/>
              </a:ext>
            </a:extLst>
          </p:cNvPr>
          <p:cNvSpPr/>
          <p:nvPr/>
        </p:nvSpPr>
        <p:spPr>
          <a:xfrm>
            <a:off x="7452320" y="6654097"/>
            <a:ext cx="1848001" cy="16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9D4376"/>
                </a:solidFill>
                <a:highlight>
                  <a:srgbClr val="F5A044"/>
                </a:highlight>
                <a:latin typeface="Arial" charset="0"/>
                <a:cs typeface="Arial" charset="0"/>
              </a:rPr>
              <a:t>Mise en situation</a:t>
            </a:r>
          </a:p>
        </p:txBody>
      </p:sp>
    </p:spTree>
  </p:cSld>
  <p:clrMapOvr>
    <a:masterClrMapping/>
  </p:clrMapOvr>
  <mc:AlternateContent xmlns:mc="http://schemas.openxmlformats.org/markup-compatibility/2006" xmlns:p14="http://schemas.microsoft.com/office/powerpoint/2010/main">
    <mc:Choice Requires="p14">
      <p:transition p14:dur="0" advTm="6000"/>
    </mc:Choice>
    <mc:Fallback xmlns="">
      <p:transition advTm="6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e 39">
            <a:extLst>
              <a:ext uri="{FF2B5EF4-FFF2-40B4-BE49-F238E27FC236}">
                <a16:creationId xmlns:a16="http://schemas.microsoft.com/office/drawing/2014/main" id="{E663A2A5-87BF-4AC3-9532-8116B8F8D897}"/>
              </a:ext>
            </a:extLst>
          </p:cNvPr>
          <p:cNvGrpSpPr/>
          <p:nvPr/>
        </p:nvGrpSpPr>
        <p:grpSpPr>
          <a:xfrm>
            <a:off x="4660226" y="3841453"/>
            <a:ext cx="4371978" cy="2751340"/>
            <a:chOff x="4660226" y="3841453"/>
            <a:chExt cx="4371978" cy="2751340"/>
          </a:xfrm>
        </p:grpSpPr>
        <p:pic>
          <p:nvPicPr>
            <p:cNvPr id="13" name="Image 12">
              <a:extLst>
                <a:ext uri="{FF2B5EF4-FFF2-40B4-BE49-F238E27FC236}">
                  <a16:creationId xmlns:a16="http://schemas.microsoft.com/office/drawing/2014/main" id="{B54ECA8E-A949-4A0C-BAB3-CB6432BC25AD}"/>
                </a:ext>
              </a:extLst>
            </p:cNvPr>
            <p:cNvPicPr/>
            <p:nvPr/>
          </p:nvPicPr>
          <p:blipFill>
            <a:blip r:embed="rId2"/>
            <a:stretch>
              <a:fillRect/>
            </a:stretch>
          </p:blipFill>
          <p:spPr>
            <a:xfrm>
              <a:off x="4851311" y="3978761"/>
              <a:ext cx="3753138" cy="2443535"/>
            </a:xfrm>
            <a:prstGeom prst="rect">
              <a:avLst/>
            </a:prstGeom>
          </p:spPr>
        </p:pic>
        <p:sp>
          <p:nvSpPr>
            <p:cNvPr id="28" name="ZoneTexte 27">
              <a:extLst>
                <a:ext uri="{FF2B5EF4-FFF2-40B4-BE49-F238E27FC236}">
                  <a16:creationId xmlns:a16="http://schemas.microsoft.com/office/drawing/2014/main" id="{5814A46E-B177-42F1-B07D-FB4AB9453003}"/>
                </a:ext>
              </a:extLst>
            </p:cNvPr>
            <p:cNvSpPr txBox="1"/>
            <p:nvPr/>
          </p:nvSpPr>
          <p:spPr>
            <a:xfrm>
              <a:off x="5178014" y="5842704"/>
              <a:ext cx="2736634" cy="307777"/>
            </a:xfrm>
            <a:prstGeom prst="rect">
              <a:avLst/>
            </a:prstGeom>
            <a:noFill/>
          </p:spPr>
          <p:txBody>
            <a:bodyPr wrap="square" rtlCol="0">
              <a:spAutoFit/>
            </a:bodyPr>
            <a:lstStyle/>
            <a:p>
              <a:pPr algn="ctr"/>
              <a:r>
                <a:rPr lang="fr-FR" sz="1400" b="1" dirty="0"/>
                <a:t>Déplacement axial du foret</a:t>
              </a:r>
            </a:p>
          </p:txBody>
        </p:sp>
        <p:pic>
          <p:nvPicPr>
            <p:cNvPr id="24" name="Image 23">
              <a:extLst>
                <a:ext uri="{FF2B5EF4-FFF2-40B4-BE49-F238E27FC236}">
                  <a16:creationId xmlns:a16="http://schemas.microsoft.com/office/drawing/2014/main" id="{ABB7DDF1-0B18-4D20-A7FB-A0069D497AF3}"/>
                </a:ext>
              </a:extLst>
            </p:cNvPr>
            <p:cNvPicPr/>
            <p:nvPr/>
          </p:nvPicPr>
          <p:blipFill rotWithShape="1">
            <a:blip r:embed="rId3"/>
            <a:srcRect l="81839" t="13630" r="1662" b="70483"/>
            <a:stretch/>
          </p:blipFill>
          <p:spPr bwMode="auto">
            <a:xfrm>
              <a:off x="7740352" y="5586958"/>
              <a:ext cx="1291852" cy="607838"/>
            </a:xfrm>
            <a:prstGeom prst="rect">
              <a:avLst/>
            </a:prstGeom>
            <a:ln>
              <a:noFill/>
            </a:ln>
            <a:extLst>
              <a:ext uri="{53640926-AAD7-44D8-BBD7-CCE9431645EC}">
                <a14:shadowObscured xmlns:a14="http://schemas.microsoft.com/office/drawing/2010/main"/>
              </a:ext>
            </a:extLst>
          </p:spPr>
        </p:pic>
        <p:sp>
          <p:nvSpPr>
            <p:cNvPr id="27" name="ZoneTexte 26">
              <a:extLst>
                <a:ext uri="{FF2B5EF4-FFF2-40B4-BE49-F238E27FC236}">
                  <a16:creationId xmlns:a16="http://schemas.microsoft.com/office/drawing/2014/main" id="{CBB50CC6-C50E-46B1-899A-0E421ED15FA1}"/>
                </a:ext>
              </a:extLst>
            </p:cNvPr>
            <p:cNvSpPr txBox="1"/>
            <p:nvPr/>
          </p:nvSpPr>
          <p:spPr>
            <a:xfrm>
              <a:off x="6347592" y="6315794"/>
              <a:ext cx="1607366" cy="276999"/>
            </a:xfrm>
            <a:prstGeom prst="rect">
              <a:avLst/>
            </a:prstGeom>
            <a:noFill/>
          </p:spPr>
          <p:txBody>
            <a:bodyPr wrap="square" rtlCol="0">
              <a:spAutoFit/>
            </a:bodyPr>
            <a:lstStyle/>
            <a:p>
              <a:r>
                <a:rPr lang="fr-FR" sz="1200" dirty="0"/>
                <a:t>Temps (s)</a:t>
              </a:r>
              <a:endParaRPr lang="en-GB" sz="1200" dirty="0"/>
            </a:p>
          </p:txBody>
        </p:sp>
        <p:pic>
          <p:nvPicPr>
            <p:cNvPr id="6" name="Image 5">
              <a:extLst>
                <a:ext uri="{FF2B5EF4-FFF2-40B4-BE49-F238E27FC236}">
                  <a16:creationId xmlns:a16="http://schemas.microsoft.com/office/drawing/2014/main" id="{34617E84-301D-4482-BB4C-6E5D85BC11D1}"/>
                </a:ext>
              </a:extLst>
            </p:cNvPr>
            <p:cNvPicPr>
              <a:picLocks noChangeAspect="1"/>
            </p:cNvPicPr>
            <p:nvPr/>
          </p:nvPicPr>
          <p:blipFill>
            <a:blip r:embed="rId4"/>
            <a:stretch>
              <a:fillRect/>
            </a:stretch>
          </p:blipFill>
          <p:spPr>
            <a:xfrm>
              <a:off x="5620722" y="6237312"/>
              <a:ext cx="2936235" cy="142468"/>
            </a:xfrm>
            <a:prstGeom prst="rect">
              <a:avLst/>
            </a:prstGeom>
          </p:spPr>
        </p:pic>
        <p:sp>
          <p:nvSpPr>
            <p:cNvPr id="35" name="ZoneTexte 30">
              <a:extLst>
                <a:ext uri="{FF2B5EF4-FFF2-40B4-BE49-F238E27FC236}">
                  <a16:creationId xmlns:a16="http://schemas.microsoft.com/office/drawing/2014/main" id="{7E24871B-F499-40A5-8942-18DD90BA248C}"/>
                </a:ext>
              </a:extLst>
            </p:cNvPr>
            <p:cNvSpPr txBox="1"/>
            <p:nvPr/>
          </p:nvSpPr>
          <p:spPr>
            <a:xfrm>
              <a:off x="4788478" y="3841453"/>
              <a:ext cx="2991406" cy="261610"/>
            </a:xfrm>
            <a:prstGeom prst="rect">
              <a:avLst/>
            </a:prstGeom>
            <a:solidFill>
              <a:schemeClr val="bg1"/>
            </a:solidFill>
          </p:spPr>
          <p:txBody>
            <a:bodyPr wrap="square" rtlCol="0">
              <a:spAutoFit/>
            </a:bodyPr>
            <a:lstStyle/>
            <a:p>
              <a:pPr fontAlgn="base">
                <a:spcAft>
                  <a:spcPts val="0"/>
                </a:spcAft>
              </a:pPr>
              <a:r>
                <a:rPr lang="fr-FR" sz="1050" kern="1200" dirty="0">
                  <a:solidFill>
                    <a:srgbClr val="000000"/>
                  </a:solidFill>
                  <a:effectLst/>
                  <a:latin typeface="Arial" panose="020B0604020202020204" pitchFamily="34" charset="0"/>
                  <a:ea typeface="Times New Roman" panose="02020603050405020304" pitchFamily="18" charset="0"/>
                </a:rPr>
                <a:t>Déplacement axial du foret (microns)</a:t>
              </a:r>
              <a:endParaRPr lang="en-GB" sz="1000" dirty="0">
                <a:effectLst/>
                <a:latin typeface="Times New Roman" panose="02020603050405020304" pitchFamily="18" charset="0"/>
                <a:ea typeface="Times New Roman" panose="02020603050405020304" pitchFamily="18" charset="0"/>
              </a:endParaRPr>
            </a:p>
          </p:txBody>
        </p:sp>
        <p:pic>
          <p:nvPicPr>
            <p:cNvPr id="36" name="Image 35">
              <a:extLst>
                <a:ext uri="{FF2B5EF4-FFF2-40B4-BE49-F238E27FC236}">
                  <a16:creationId xmlns:a16="http://schemas.microsoft.com/office/drawing/2014/main" id="{A2DA4DE7-6154-4F28-9150-8AA85B68001E}"/>
                </a:ext>
              </a:extLst>
            </p:cNvPr>
            <p:cNvPicPr>
              <a:picLocks noChangeAspect="1"/>
            </p:cNvPicPr>
            <p:nvPr/>
          </p:nvPicPr>
          <p:blipFill>
            <a:blip r:embed="rId5"/>
            <a:stretch>
              <a:fillRect/>
            </a:stretch>
          </p:blipFill>
          <p:spPr>
            <a:xfrm>
              <a:off x="4660226" y="4103094"/>
              <a:ext cx="362031" cy="2138274"/>
            </a:xfrm>
            <a:prstGeom prst="rect">
              <a:avLst/>
            </a:prstGeom>
          </p:spPr>
        </p:pic>
      </p:grpSp>
      <p:sp>
        <p:nvSpPr>
          <p:cNvPr id="10" name="Rectangle 9"/>
          <p:cNvSpPr/>
          <p:nvPr/>
        </p:nvSpPr>
        <p:spPr>
          <a:xfrm>
            <a:off x="220071" y="-117908"/>
            <a:ext cx="8703857" cy="707886"/>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Modélisation dynamique de la perceuse</a:t>
            </a:r>
          </a:p>
        </p:txBody>
      </p:sp>
      <p:sp>
        <p:nvSpPr>
          <p:cNvPr id="7" name="Rectangle 6">
            <a:extLst>
              <a:ext uri="{FF2B5EF4-FFF2-40B4-BE49-F238E27FC236}">
                <a16:creationId xmlns:a16="http://schemas.microsoft.com/office/drawing/2014/main" id="{E0BBFA37-3C76-4270-A3A5-EB71EE7BC9AA}"/>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2</a:t>
            </a:r>
          </a:p>
        </p:txBody>
      </p:sp>
      <p:sp>
        <p:nvSpPr>
          <p:cNvPr id="11" name="Espace réservé du pied de page 7">
            <a:extLst>
              <a:ext uri="{FF2B5EF4-FFF2-40B4-BE49-F238E27FC236}">
                <a16:creationId xmlns:a16="http://schemas.microsoft.com/office/drawing/2014/main" id="{820406D9-C9C3-45E5-8A62-495D51E8A6B8}"/>
              </a:ext>
            </a:extLst>
          </p:cNvPr>
          <p:cNvSpPr>
            <a:spLocks noGrp="1"/>
          </p:cNvSpPr>
          <p:nvPr>
            <p:ph type="ftr" sz="quarter" idx="11"/>
          </p:nvPr>
        </p:nvSpPr>
        <p:spPr>
          <a:xfrm>
            <a:off x="4235010" y="6618557"/>
            <a:ext cx="926359" cy="223954"/>
          </a:xfrm>
        </p:spPr>
        <p:txBody>
          <a:bodyPr/>
          <a:lstStyle/>
          <a:p>
            <a:pPr>
              <a:defRPr/>
            </a:pPr>
            <a:r>
              <a:rPr lang="fr-FR" dirty="0"/>
              <a:t>SUJET_0</a:t>
            </a:r>
          </a:p>
        </p:txBody>
      </p:sp>
      <p:sp>
        <p:nvSpPr>
          <p:cNvPr id="12" name="Espace réservé du numéro de diapositive 4">
            <a:extLst>
              <a:ext uri="{FF2B5EF4-FFF2-40B4-BE49-F238E27FC236}">
                <a16:creationId xmlns:a16="http://schemas.microsoft.com/office/drawing/2014/main" id="{A27FB21B-96ED-44CF-8AE0-1D45CED523BF}"/>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20</a:t>
            </a:fld>
            <a:endParaRPr lang="fr-FR" dirty="0"/>
          </a:p>
        </p:txBody>
      </p:sp>
      <p:pic>
        <p:nvPicPr>
          <p:cNvPr id="8" name="Image 7">
            <a:extLst>
              <a:ext uri="{FF2B5EF4-FFF2-40B4-BE49-F238E27FC236}">
                <a16:creationId xmlns:a16="http://schemas.microsoft.com/office/drawing/2014/main" id="{03A93968-9A60-4604-B701-01DE20BBE751}"/>
              </a:ext>
            </a:extLst>
          </p:cNvPr>
          <p:cNvPicPr/>
          <p:nvPr/>
        </p:nvPicPr>
        <p:blipFill rotWithShape="1">
          <a:blip r:embed="rId6"/>
          <a:srcRect t="1369" b="8277"/>
          <a:stretch/>
        </p:blipFill>
        <p:spPr>
          <a:xfrm>
            <a:off x="98602" y="579146"/>
            <a:ext cx="3825325" cy="2057765"/>
          </a:xfrm>
          <a:prstGeom prst="rect">
            <a:avLst/>
          </a:prstGeom>
          <a:ln>
            <a:noFill/>
          </a:ln>
          <a:effectLst>
            <a:outerShdw blurRad="292100" dist="139700" dir="2700000" algn="tl" rotWithShape="0">
              <a:srgbClr val="333333">
                <a:alpha val="65000"/>
              </a:srgbClr>
            </a:outerShdw>
          </a:effectLst>
        </p:spPr>
      </p:pic>
      <p:sp>
        <p:nvSpPr>
          <p:cNvPr id="16" name="ZoneTexte 15">
            <a:extLst>
              <a:ext uri="{FF2B5EF4-FFF2-40B4-BE49-F238E27FC236}">
                <a16:creationId xmlns:a16="http://schemas.microsoft.com/office/drawing/2014/main" id="{09A10A4D-203A-482D-A883-43742FB71451}"/>
              </a:ext>
            </a:extLst>
          </p:cNvPr>
          <p:cNvSpPr txBox="1"/>
          <p:nvPr/>
        </p:nvSpPr>
        <p:spPr>
          <a:xfrm>
            <a:off x="1043443" y="5788784"/>
            <a:ext cx="2520280" cy="307777"/>
          </a:xfrm>
          <a:prstGeom prst="rect">
            <a:avLst/>
          </a:prstGeom>
          <a:noFill/>
        </p:spPr>
        <p:txBody>
          <a:bodyPr wrap="square" rtlCol="0">
            <a:spAutoFit/>
          </a:bodyPr>
          <a:lstStyle/>
          <a:p>
            <a:pPr algn="ctr"/>
            <a:r>
              <a:rPr lang="fr-FR" sz="1400" b="1" dirty="0"/>
              <a:t>Couple dans l’écrou </a:t>
            </a:r>
          </a:p>
        </p:txBody>
      </p:sp>
      <p:sp>
        <p:nvSpPr>
          <p:cNvPr id="17" name="Rectangle 16">
            <a:extLst>
              <a:ext uri="{FF2B5EF4-FFF2-40B4-BE49-F238E27FC236}">
                <a16:creationId xmlns:a16="http://schemas.microsoft.com/office/drawing/2014/main" id="{9364442B-3A67-4E00-8D3E-167ECDCEA8D2}"/>
              </a:ext>
            </a:extLst>
          </p:cNvPr>
          <p:cNvSpPr/>
          <p:nvPr/>
        </p:nvSpPr>
        <p:spPr>
          <a:xfrm>
            <a:off x="4412638" y="539553"/>
            <a:ext cx="5733122" cy="1006429"/>
          </a:xfrm>
          <a:prstGeom prst="rect">
            <a:avLst/>
          </a:prstGeom>
        </p:spPr>
        <p:txBody>
          <a:bodyPr wrap="square">
            <a:spAutoFit/>
          </a:bodyPr>
          <a:lstStyle/>
          <a:p>
            <a:pPr eaLnBrk="1" hangingPunct="1">
              <a:lnSpc>
                <a:spcPct val="90000"/>
              </a:lnSpc>
            </a:pPr>
            <a:r>
              <a:rPr lang="fr-FR" sz="1100" i="1" dirty="0">
                <a:solidFill>
                  <a:srgbClr val="F5A044"/>
                </a:solidFill>
              </a:rPr>
              <a:t>Paramètres de la modélisation pour un foret de diamètre Ø¼</a:t>
            </a:r>
            <a:r>
              <a:rPr lang="en-GB" sz="1100" i="1" dirty="0">
                <a:solidFill>
                  <a:srgbClr val="F5A044"/>
                </a:solidFill>
              </a:rPr>
              <a:t>″ :</a:t>
            </a:r>
            <a:endParaRPr lang="fr-FR" sz="1100" i="1" dirty="0">
              <a:solidFill>
                <a:srgbClr val="F5A044"/>
              </a:solidFill>
            </a:endParaRPr>
          </a:p>
          <a:p>
            <a:pPr eaLnBrk="1" hangingPunct="1">
              <a:lnSpc>
                <a:spcPct val="90000"/>
              </a:lnSpc>
            </a:pPr>
            <a:r>
              <a:rPr lang="fr-FR" sz="1100" i="1" dirty="0">
                <a:solidFill>
                  <a:srgbClr val="F5A044"/>
                </a:solidFill>
              </a:rPr>
              <a:t>  - Accélération du moteur sur une seconde</a:t>
            </a:r>
          </a:p>
          <a:p>
            <a:pPr eaLnBrk="1" hangingPunct="1">
              <a:lnSpc>
                <a:spcPct val="90000"/>
              </a:lnSpc>
            </a:pPr>
            <a:r>
              <a:rPr lang="fr-FR" sz="1100" i="1" dirty="0">
                <a:solidFill>
                  <a:srgbClr val="F5A044"/>
                </a:solidFill>
              </a:rPr>
              <a:t>  - Vitesse nominale de rotation du moteur : 4000 tr/min</a:t>
            </a:r>
          </a:p>
          <a:p>
            <a:pPr eaLnBrk="1" hangingPunct="1">
              <a:lnSpc>
                <a:spcPct val="90000"/>
              </a:lnSpc>
            </a:pPr>
            <a:r>
              <a:rPr lang="fr-FR" sz="1100" i="1" dirty="0">
                <a:solidFill>
                  <a:srgbClr val="F5A044"/>
                </a:solidFill>
              </a:rPr>
              <a:t>  - Force axiale de perçage : 1000 N</a:t>
            </a:r>
          </a:p>
          <a:p>
            <a:pPr eaLnBrk="1" hangingPunct="1">
              <a:lnSpc>
                <a:spcPct val="90000"/>
              </a:lnSpc>
            </a:pPr>
            <a:r>
              <a:rPr lang="fr-FR" sz="1100" i="1" dirty="0">
                <a:solidFill>
                  <a:srgbClr val="F5A044"/>
                </a:solidFill>
              </a:rPr>
              <a:t>  - Couple de perçage : 4 N.m</a:t>
            </a:r>
          </a:p>
          <a:p>
            <a:pPr eaLnBrk="1" hangingPunct="1">
              <a:lnSpc>
                <a:spcPct val="90000"/>
              </a:lnSpc>
            </a:pPr>
            <a:endParaRPr lang="fr-FR" sz="1100" i="1" dirty="0">
              <a:solidFill>
                <a:srgbClr val="F5A044"/>
              </a:solidFill>
            </a:endParaRPr>
          </a:p>
        </p:txBody>
      </p:sp>
      <p:sp>
        <p:nvSpPr>
          <p:cNvPr id="5" name="Rectangle 4">
            <a:extLst>
              <a:ext uri="{FF2B5EF4-FFF2-40B4-BE49-F238E27FC236}">
                <a16:creationId xmlns:a16="http://schemas.microsoft.com/office/drawing/2014/main" id="{03058C75-26AE-4F6F-B737-136678F13903}"/>
              </a:ext>
            </a:extLst>
          </p:cNvPr>
          <p:cNvSpPr/>
          <p:nvPr/>
        </p:nvSpPr>
        <p:spPr>
          <a:xfrm>
            <a:off x="6493953" y="4757329"/>
            <a:ext cx="504056" cy="360040"/>
          </a:xfrm>
          <a:prstGeom prst="rect">
            <a:avLst/>
          </a:prstGeom>
          <a:no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0" name="Connecteur droit 19">
            <a:extLst>
              <a:ext uri="{FF2B5EF4-FFF2-40B4-BE49-F238E27FC236}">
                <a16:creationId xmlns:a16="http://schemas.microsoft.com/office/drawing/2014/main" id="{D734F89B-CE72-4200-A42F-8C2DB3D21BEA}"/>
              </a:ext>
            </a:extLst>
          </p:cNvPr>
          <p:cNvCxnSpPr>
            <a:cxnSpLocks/>
          </p:cNvCxnSpPr>
          <p:nvPr/>
        </p:nvCxnSpPr>
        <p:spPr>
          <a:xfrm>
            <a:off x="4731364" y="3602923"/>
            <a:ext cx="1762589" cy="1154406"/>
          </a:xfrm>
          <a:prstGeom prst="line">
            <a:avLst/>
          </a:prstGeom>
          <a:ln>
            <a:solidFill>
              <a:srgbClr val="F5A044"/>
            </a:solidFill>
          </a:ln>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E8D4A8E4-31C2-408F-9F60-D34147045A71}"/>
              </a:ext>
            </a:extLst>
          </p:cNvPr>
          <p:cNvCxnSpPr>
            <a:cxnSpLocks/>
          </p:cNvCxnSpPr>
          <p:nvPr/>
        </p:nvCxnSpPr>
        <p:spPr>
          <a:xfrm flipV="1">
            <a:off x="6998009" y="3618740"/>
            <a:ext cx="1558948" cy="1138589"/>
          </a:xfrm>
          <a:prstGeom prst="line">
            <a:avLst/>
          </a:prstGeom>
          <a:ln>
            <a:solidFill>
              <a:srgbClr val="F5A044"/>
            </a:solidFill>
          </a:ln>
        </p:spPr>
        <p:style>
          <a:lnRef idx="1">
            <a:schemeClr val="accent1"/>
          </a:lnRef>
          <a:fillRef idx="0">
            <a:schemeClr val="accent1"/>
          </a:fillRef>
          <a:effectRef idx="0">
            <a:schemeClr val="accent1"/>
          </a:effectRef>
          <a:fontRef idx="minor">
            <a:schemeClr val="tx1"/>
          </a:fontRef>
        </p:style>
      </p:cxnSp>
      <p:sp>
        <p:nvSpPr>
          <p:cNvPr id="30" name="ZoneTexte 29">
            <a:extLst>
              <a:ext uri="{FF2B5EF4-FFF2-40B4-BE49-F238E27FC236}">
                <a16:creationId xmlns:a16="http://schemas.microsoft.com/office/drawing/2014/main" id="{0602E1AE-178A-4CC6-B9C3-D82CA1219778}"/>
              </a:ext>
            </a:extLst>
          </p:cNvPr>
          <p:cNvSpPr txBox="1"/>
          <p:nvPr/>
        </p:nvSpPr>
        <p:spPr>
          <a:xfrm>
            <a:off x="-27403" y="2141209"/>
            <a:ext cx="2038667" cy="523220"/>
          </a:xfrm>
          <a:prstGeom prst="rect">
            <a:avLst/>
          </a:prstGeom>
          <a:noFill/>
        </p:spPr>
        <p:txBody>
          <a:bodyPr wrap="square" rtlCol="0">
            <a:spAutoFit/>
          </a:bodyPr>
          <a:lstStyle/>
          <a:p>
            <a:pPr algn="ctr"/>
            <a:r>
              <a:rPr lang="fr-FR" sz="1400" b="1" dirty="0"/>
              <a:t>Modèle prenant en compte les inerties</a:t>
            </a:r>
          </a:p>
        </p:txBody>
      </p:sp>
      <p:pic>
        <p:nvPicPr>
          <p:cNvPr id="32" name="Image 31">
            <a:extLst>
              <a:ext uri="{FF2B5EF4-FFF2-40B4-BE49-F238E27FC236}">
                <a16:creationId xmlns:a16="http://schemas.microsoft.com/office/drawing/2014/main" id="{1DB22B55-3164-4E83-B65A-91A1C1C40187}"/>
              </a:ext>
            </a:extLst>
          </p:cNvPr>
          <p:cNvPicPr>
            <a:picLocks noChangeAspect="1"/>
          </p:cNvPicPr>
          <p:nvPr/>
        </p:nvPicPr>
        <p:blipFill>
          <a:blip r:embed="rId7"/>
          <a:stretch>
            <a:fillRect/>
          </a:stretch>
        </p:blipFill>
        <p:spPr>
          <a:xfrm>
            <a:off x="4731364" y="1447660"/>
            <a:ext cx="3847050" cy="2149822"/>
          </a:xfrm>
          <a:prstGeom prst="rect">
            <a:avLst/>
          </a:prstGeom>
          <a:ln w="38100">
            <a:solidFill>
              <a:srgbClr val="F5A044"/>
            </a:solidFill>
          </a:ln>
        </p:spPr>
      </p:pic>
      <p:grpSp>
        <p:nvGrpSpPr>
          <p:cNvPr id="39" name="Groupe 38">
            <a:extLst>
              <a:ext uri="{FF2B5EF4-FFF2-40B4-BE49-F238E27FC236}">
                <a16:creationId xmlns:a16="http://schemas.microsoft.com/office/drawing/2014/main" id="{ECE8144D-7157-44F8-A8C8-7E7DC6D833F1}"/>
              </a:ext>
            </a:extLst>
          </p:cNvPr>
          <p:cNvGrpSpPr/>
          <p:nvPr/>
        </p:nvGrpSpPr>
        <p:grpSpPr>
          <a:xfrm>
            <a:off x="92158" y="3943194"/>
            <a:ext cx="4347452" cy="2673080"/>
            <a:chOff x="92158" y="3943194"/>
            <a:chExt cx="4347452" cy="2673080"/>
          </a:xfrm>
        </p:grpSpPr>
        <p:pic>
          <p:nvPicPr>
            <p:cNvPr id="9" name="Image 8">
              <a:extLst>
                <a:ext uri="{FF2B5EF4-FFF2-40B4-BE49-F238E27FC236}">
                  <a16:creationId xmlns:a16="http://schemas.microsoft.com/office/drawing/2014/main" id="{B578482D-BA7C-4317-B4B5-CB8BD64567A8}"/>
                </a:ext>
              </a:extLst>
            </p:cNvPr>
            <p:cNvPicPr/>
            <p:nvPr/>
          </p:nvPicPr>
          <p:blipFill>
            <a:blip r:embed="rId3"/>
            <a:stretch>
              <a:fillRect/>
            </a:stretch>
          </p:blipFill>
          <p:spPr>
            <a:xfrm>
              <a:off x="92158" y="3943194"/>
              <a:ext cx="4320480" cy="2443535"/>
            </a:xfrm>
            <a:prstGeom prst="rect">
              <a:avLst/>
            </a:prstGeom>
          </p:spPr>
        </p:pic>
        <p:pic>
          <p:nvPicPr>
            <p:cNvPr id="25" name="Image 24">
              <a:extLst>
                <a:ext uri="{FF2B5EF4-FFF2-40B4-BE49-F238E27FC236}">
                  <a16:creationId xmlns:a16="http://schemas.microsoft.com/office/drawing/2014/main" id="{5387EC8F-3AEA-43DB-AB6F-060649FA0CBD}"/>
                </a:ext>
              </a:extLst>
            </p:cNvPr>
            <p:cNvPicPr/>
            <p:nvPr/>
          </p:nvPicPr>
          <p:blipFill rotWithShape="1">
            <a:blip r:embed="rId3"/>
            <a:srcRect l="81839" t="13630" r="1662" b="70483"/>
            <a:stretch/>
          </p:blipFill>
          <p:spPr bwMode="auto">
            <a:xfrm>
              <a:off x="3147758" y="4176538"/>
              <a:ext cx="1291852" cy="650354"/>
            </a:xfrm>
            <a:prstGeom prst="rect">
              <a:avLst/>
            </a:prstGeom>
            <a:ln>
              <a:noFill/>
            </a:ln>
            <a:extLst>
              <a:ext uri="{53640926-AAD7-44D8-BBD7-CCE9431645EC}">
                <a14:shadowObscured xmlns:a14="http://schemas.microsoft.com/office/drawing/2010/main"/>
              </a:ext>
            </a:extLst>
          </p:spPr>
        </p:pic>
        <p:pic>
          <p:nvPicPr>
            <p:cNvPr id="2" name="Image 1">
              <a:extLst>
                <a:ext uri="{FF2B5EF4-FFF2-40B4-BE49-F238E27FC236}">
                  <a16:creationId xmlns:a16="http://schemas.microsoft.com/office/drawing/2014/main" id="{D807631F-B2D5-4D79-B80A-04C9012206CB}"/>
                </a:ext>
              </a:extLst>
            </p:cNvPr>
            <p:cNvPicPr>
              <a:picLocks noChangeAspect="1"/>
            </p:cNvPicPr>
            <p:nvPr/>
          </p:nvPicPr>
          <p:blipFill>
            <a:blip r:embed="rId8"/>
            <a:stretch>
              <a:fillRect/>
            </a:stretch>
          </p:blipFill>
          <p:spPr>
            <a:xfrm>
              <a:off x="376361" y="6172727"/>
              <a:ext cx="4063249" cy="219005"/>
            </a:xfrm>
            <a:prstGeom prst="rect">
              <a:avLst/>
            </a:prstGeom>
          </p:spPr>
        </p:pic>
        <p:sp>
          <p:nvSpPr>
            <p:cNvPr id="3" name="ZoneTexte 2">
              <a:extLst>
                <a:ext uri="{FF2B5EF4-FFF2-40B4-BE49-F238E27FC236}">
                  <a16:creationId xmlns:a16="http://schemas.microsoft.com/office/drawing/2014/main" id="{37BD565A-EA91-49E6-ADCE-410CF2D8C039}"/>
                </a:ext>
              </a:extLst>
            </p:cNvPr>
            <p:cNvSpPr txBox="1"/>
            <p:nvPr/>
          </p:nvSpPr>
          <p:spPr>
            <a:xfrm>
              <a:off x="1919117" y="6339275"/>
              <a:ext cx="1607366" cy="276999"/>
            </a:xfrm>
            <a:prstGeom prst="rect">
              <a:avLst/>
            </a:prstGeom>
            <a:noFill/>
          </p:spPr>
          <p:txBody>
            <a:bodyPr wrap="square" rtlCol="0">
              <a:spAutoFit/>
            </a:bodyPr>
            <a:lstStyle/>
            <a:p>
              <a:r>
                <a:rPr lang="fr-FR" sz="1200" dirty="0"/>
                <a:t>Temps (s)</a:t>
              </a:r>
              <a:endParaRPr lang="en-GB" sz="1200" dirty="0"/>
            </a:p>
          </p:txBody>
        </p:sp>
        <p:sp>
          <p:nvSpPr>
            <p:cNvPr id="37" name="ZoneTexte 30">
              <a:extLst>
                <a:ext uri="{FF2B5EF4-FFF2-40B4-BE49-F238E27FC236}">
                  <a16:creationId xmlns:a16="http://schemas.microsoft.com/office/drawing/2014/main" id="{4B552D89-DA28-4FBE-9612-07C4E3DB7585}"/>
                </a:ext>
              </a:extLst>
            </p:cNvPr>
            <p:cNvSpPr txBox="1"/>
            <p:nvPr/>
          </p:nvSpPr>
          <p:spPr>
            <a:xfrm>
              <a:off x="434645" y="3978761"/>
              <a:ext cx="3622278" cy="261610"/>
            </a:xfrm>
            <a:prstGeom prst="rect">
              <a:avLst/>
            </a:prstGeom>
            <a:noFill/>
          </p:spPr>
          <p:txBody>
            <a:bodyPr wrap="square" rtlCol="0">
              <a:spAutoFit/>
            </a:bodyPr>
            <a:lstStyle/>
            <a:p>
              <a:pPr>
                <a:spcAft>
                  <a:spcPts val="0"/>
                </a:spcAft>
              </a:pPr>
              <a:r>
                <a:rPr lang="fr-FR" sz="1050" kern="1200" dirty="0">
                  <a:solidFill>
                    <a:srgbClr val="000000"/>
                  </a:solidFill>
                  <a:effectLst/>
                  <a:latin typeface="Arial" panose="020B0604020202020204" pitchFamily="34" charset="0"/>
                  <a:ea typeface="Times New Roman" panose="02020603050405020304" pitchFamily="18" charset="0"/>
                </a:rPr>
                <a:t>Couple du </a:t>
              </a:r>
              <a:r>
                <a:rPr lang="fr-FR" sz="1050" dirty="0">
                  <a:solidFill>
                    <a:srgbClr val="000000"/>
                  </a:solidFill>
                  <a:latin typeface="Arial" panose="020B0604020202020204" pitchFamily="34" charset="0"/>
                  <a:ea typeface="Times New Roman" panose="02020603050405020304" pitchFamily="18" charset="0"/>
                </a:rPr>
                <a:t>module « liaison hélicoïdale » sur la vis </a:t>
              </a:r>
              <a:r>
                <a:rPr lang="fr-FR" sz="1050" kern="1200" dirty="0">
                  <a:solidFill>
                    <a:srgbClr val="000000"/>
                  </a:solidFill>
                  <a:effectLst/>
                  <a:latin typeface="Arial" panose="020B0604020202020204" pitchFamily="34" charset="0"/>
                  <a:ea typeface="Times New Roman" panose="02020603050405020304" pitchFamily="18" charset="0"/>
                </a:rPr>
                <a:t>(N.m)</a:t>
              </a:r>
              <a:endParaRPr lang="en-GB" sz="1000" dirty="0">
                <a:effectLst/>
                <a:latin typeface="Times New Roman" panose="02020603050405020304" pitchFamily="18" charset="0"/>
                <a:ea typeface="Times New Roman" panose="02020603050405020304" pitchFamily="18" charset="0"/>
              </a:endParaRPr>
            </a:p>
          </p:txBody>
        </p:sp>
        <p:pic>
          <p:nvPicPr>
            <p:cNvPr id="38" name="Image 37">
              <a:extLst>
                <a:ext uri="{FF2B5EF4-FFF2-40B4-BE49-F238E27FC236}">
                  <a16:creationId xmlns:a16="http://schemas.microsoft.com/office/drawing/2014/main" id="{521AA647-1CE6-4205-9CDA-7AB96CEC0993}"/>
                </a:ext>
              </a:extLst>
            </p:cNvPr>
            <p:cNvPicPr>
              <a:picLocks noChangeAspect="1"/>
            </p:cNvPicPr>
            <p:nvPr/>
          </p:nvPicPr>
          <p:blipFill>
            <a:blip r:embed="rId9"/>
            <a:stretch>
              <a:fillRect/>
            </a:stretch>
          </p:blipFill>
          <p:spPr>
            <a:xfrm>
              <a:off x="92158" y="4127313"/>
              <a:ext cx="247377" cy="2109999"/>
            </a:xfrm>
            <a:prstGeom prst="rect">
              <a:avLst/>
            </a:prstGeom>
          </p:spPr>
        </p:pic>
      </p:grpSp>
      <p:sp>
        <p:nvSpPr>
          <p:cNvPr id="29" name="ZoneTexte 28">
            <a:extLst>
              <a:ext uri="{FF2B5EF4-FFF2-40B4-BE49-F238E27FC236}">
                <a16:creationId xmlns:a16="http://schemas.microsoft.com/office/drawing/2014/main" id="{5D77E27D-CED9-4E4F-9F9B-5EC27EF0745C}"/>
              </a:ext>
            </a:extLst>
          </p:cNvPr>
          <p:cNvSpPr txBox="1"/>
          <p:nvPr/>
        </p:nvSpPr>
        <p:spPr>
          <a:xfrm>
            <a:off x="5359563" y="2865228"/>
            <a:ext cx="2736634" cy="307777"/>
          </a:xfrm>
          <a:prstGeom prst="rect">
            <a:avLst/>
          </a:prstGeom>
          <a:noFill/>
        </p:spPr>
        <p:txBody>
          <a:bodyPr wrap="square" rtlCol="0">
            <a:spAutoFit/>
          </a:bodyPr>
          <a:lstStyle/>
          <a:p>
            <a:pPr algn="ctr"/>
            <a:r>
              <a:rPr lang="fr-FR" sz="1400" b="1" dirty="0"/>
              <a:t>Zoom du déplacement axial</a:t>
            </a:r>
          </a:p>
        </p:txBody>
      </p:sp>
      <p:pic>
        <p:nvPicPr>
          <p:cNvPr id="15" name="Image 14">
            <a:extLst>
              <a:ext uri="{FF2B5EF4-FFF2-40B4-BE49-F238E27FC236}">
                <a16:creationId xmlns:a16="http://schemas.microsoft.com/office/drawing/2014/main" id="{56C3F4D5-1EF1-4AED-B718-809CC7E2A86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41359" b="36033"/>
          <a:stretch/>
        </p:blipFill>
        <p:spPr>
          <a:xfrm>
            <a:off x="1608189" y="2685730"/>
            <a:ext cx="1896457" cy="1300722"/>
          </a:xfrm>
          <a:prstGeom prst="rect">
            <a:avLst/>
          </a:prstGeom>
          <a:ln>
            <a:noFill/>
          </a:ln>
          <a:effectLst>
            <a:outerShdw blurRad="292100" dist="139700" dir="2700000" algn="tl" rotWithShape="0">
              <a:srgbClr val="333333">
                <a:alpha val="65000"/>
              </a:srgbClr>
            </a:outerShdw>
          </a:effectLst>
        </p:spPr>
      </p:pic>
      <p:sp>
        <p:nvSpPr>
          <p:cNvPr id="18" name="Flèche : droite 17">
            <a:extLst>
              <a:ext uri="{FF2B5EF4-FFF2-40B4-BE49-F238E27FC236}">
                <a16:creationId xmlns:a16="http://schemas.microsoft.com/office/drawing/2014/main" id="{82B3CC9E-C769-4F29-A5F9-EF223C93FF5A}"/>
              </a:ext>
            </a:extLst>
          </p:cNvPr>
          <p:cNvSpPr/>
          <p:nvPr/>
        </p:nvSpPr>
        <p:spPr>
          <a:xfrm rot="17002882">
            <a:off x="1911303" y="3760170"/>
            <a:ext cx="350793" cy="159571"/>
          </a:xfrm>
          <a:prstGeom prst="rightArrow">
            <a:avLst/>
          </a:prstGeom>
          <a:solidFill>
            <a:srgbClr val="9D4376"/>
          </a:solid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Flèche : droite 18">
            <a:extLst>
              <a:ext uri="{FF2B5EF4-FFF2-40B4-BE49-F238E27FC236}">
                <a16:creationId xmlns:a16="http://schemas.microsoft.com/office/drawing/2014/main" id="{71BDDD69-C32A-423E-9722-DDFCCF2DD1AA}"/>
              </a:ext>
            </a:extLst>
          </p:cNvPr>
          <p:cNvSpPr/>
          <p:nvPr/>
        </p:nvSpPr>
        <p:spPr>
          <a:xfrm rot="9353493">
            <a:off x="3332221" y="2898546"/>
            <a:ext cx="1281385" cy="144043"/>
          </a:xfrm>
          <a:prstGeom prst="rightArrow">
            <a:avLst/>
          </a:prstGeom>
          <a:solidFill>
            <a:srgbClr val="9D4376"/>
          </a:solid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818329740"/>
      </p:ext>
    </p:extLst>
  </p:cSld>
  <p:clrMapOvr>
    <a:masterClrMapping/>
  </p:clrMapOvr>
  <mc:AlternateContent xmlns:mc="http://schemas.openxmlformats.org/markup-compatibility/2006" xmlns:p14="http://schemas.microsoft.com/office/powerpoint/2010/main">
    <mc:Choice Requires="p14">
      <p:transition p14:dur="0" advTm="25000"/>
    </mc:Choice>
    <mc:Fallback xmlns="">
      <p:transition advTm="25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temperature au remplissage-lent">
            <a:hlinkClick r:id="" action="ppaction://media"/>
          </p:cNvPr>
          <p:cNvPicPr>
            <a:picLocks noChangeAspect="1"/>
          </p:cNvPicPr>
          <p:nvPr>
            <a:videoFile r:link="rId1"/>
            <p:extLst>
              <p:ext uri="{DAA4B4D4-6D71-4841-9C94-3DE7FCFB9230}">
                <p14:media xmlns:p14="http://schemas.microsoft.com/office/powerpoint/2010/main" r:embed="rId2">
                  <p14:trim end="58"/>
                </p14:media>
              </p:ext>
            </p:extLst>
          </p:nvPr>
        </p:nvPicPr>
        <p:blipFill rotWithShape="1">
          <a:blip r:embed="rId4"/>
          <a:srcRect t="3588" b="4013"/>
          <a:stretch>
            <a:fillRect/>
          </a:stretch>
        </p:blipFill>
        <p:spPr>
          <a:xfrm>
            <a:off x="611560" y="1446982"/>
            <a:ext cx="7747628" cy="4026774"/>
          </a:xfrm>
          <a:prstGeom prst="rect">
            <a:avLst/>
          </a:prstGeom>
        </p:spPr>
      </p:pic>
      <p:sp>
        <p:nvSpPr>
          <p:cNvPr id="5" name="Espace réservé du numéro de diapositive 4">
            <a:extLst>
              <a:ext uri="{FF2B5EF4-FFF2-40B4-BE49-F238E27FC236}">
                <a16:creationId xmlns:a16="http://schemas.microsoft.com/office/drawing/2014/main" id="{A1ED633F-4613-4947-8A5A-EBB615A5CE44}"/>
              </a:ext>
            </a:extLst>
          </p:cNvPr>
          <p:cNvSpPr>
            <a:spLocks noGrp="1"/>
          </p:cNvSpPr>
          <p:nvPr>
            <p:ph type="sldNum" sz="quarter" idx="12"/>
          </p:nvPr>
        </p:nvSpPr>
        <p:spPr>
          <a:xfrm>
            <a:off x="7010400" y="6297696"/>
            <a:ext cx="2133600" cy="365125"/>
          </a:xfrm>
        </p:spPr>
        <p:txBody>
          <a:bodyPr/>
          <a:lstStyle/>
          <a:p>
            <a:pPr>
              <a:defRPr/>
            </a:pPr>
            <a:fld id="{C763B8D6-7639-4B7C-A0BD-454B7DFD0DB1}" type="slidenum">
              <a:rPr lang="fr-FR" smtClean="0"/>
              <a:pPr>
                <a:defRPr/>
              </a:pPr>
              <a:t>21</a:t>
            </a:fld>
            <a:endParaRPr lang="fr-FR" dirty="0"/>
          </a:p>
        </p:txBody>
      </p:sp>
      <p:sp>
        <p:nvSpPr>
          <p:cNvPr id="8" name="Rectangle 7">
            <a:extLst>
              <a:ext uri="{FF2B5EF4-FFF2-40B4-BE49-F238E27FC236}">
                <a16:creationId xmlns:a16="http://schemas.microsoft.com/office/drawing/2014/main" id="{FF651CC4-BB21-482A-B7DE-83B2DF78A519}"/>
              </a:ext>
            </a:extLst>
          </p:cNvPr>
          <p:cNvSpPr/>
          <p:nvPr/>
        </p:nvSpPr>
        <p:spPr>
          <a:xfrm>
            <a:off x="-187703" y="-90693"/>
            <a:ext cx="9519405" cy="584775"/>
          </a:xfrm>
          <a:prstGeom prst="rect">
            <a:avLst/>
          </a:prstGeom>
          <a:noFill/>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Simulation numérique de fonderie</a:t>
            </a:r>
          </a:p>
        </p:txBody>
      </p:sp>
      <p:sp>
        <p:nvSpPr>
          <p:cNvPr id="27" name="Rectangle 26">
            <a:extLst>
              <a:ext uri="{FF2B5EF4-FFF2-40B4-BE49-F238E27FC236}">
                <a16:creationId xmlns:a16="http://schemas.microsoft.com/office/drawing/2014/main" id="{1C665073-075A-4552-98E8-C721BC56AFCD}"/>
              </a:ext>
            </a:extLst>
          </p:cNvPr>
          <p:cNvSpPr/>
          <p:nvPr/>
        </p:nvSpPr>
        <p:spPr>
          <a:xfrm>
            <a:off x="-827518" y="6639556"/>
            <a:ext cx="5601937" cy="258532"/>
          </a:xfrm>
          <a:prstGeom prst="rect">
            <a:avLst/>
          </a:prstGeom>
        </p:spPr>
        <p:txBody>
          <a:bodyPr vert="horz" wrap="square" anchor="t" anchorCtr="1">
            <a:spAutoFit/>
          </a:bodyPr>
          <a:lstStyle/>
          <a:p>
            <a:pPr eaLnBrk="1" hangingPunct="1">
              <a:lnSpc>
                <a:spcPct val="90000"/>
              </a:lnSpc>
            </a:pPr>
            <a:r>
              <a:rPr lang="fr-FR" sz="1200" dirty="0">
                <a:solidFill>
                  <a:srgbClr val="FF9900"/>
                </a:solidFill>
                <a:highlight>
                  <a:srgbClr val="800080"/>
                </a:highlight>
              </a:rPr>
              <a:t>Passer en mode diaporama pour visualiser les animations</a:t>
            </a:r>
          </a:p>
        </p:txBody>
      </p:sp>
      <p:sp>
        <p:nvSpPr>
          <p:cNvPr id="29" name="Rectangle 28">
            <a:extLst>
              <a:ext uri="{FF2B5EF4-FFF2-40B4-BE49-F238E27FC236}">
                <a16:creationId xmlns:a16="http://schemas.microsoft.com/office/drawing/2014/main" id="{65122258-8AC4-498B-B7B8-1A4E6617895E}"/>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3</a:t>
            </a:r>
          </a:p>
        </p:txBody>
      </p:sp>
      <p:sp>
        <p:nvSpPr>
          <p:cNvPr id="36" name="Espace réservé du pied de page 7">
            <a:extLst>
              <a:ext uri="{FF2B5EF4-FFF2-40B4-BE49-F238E27FC236}">
                <a16:creationId xmlns:a16="http://schemas.microsoft.com/office/drawing/2014/main" id="{00C01D2E-586B-401B-9130-164DDF31E231}"/>
              </a:ext>
            </a:extLst>
          </p:cNvPr>
          <p:cNvSpPr txBox="1">
            <a:spLocks/>
          </p:cNvSpPr>
          <p:nvPr/>
        </p:nvSpPr>
        <p:spPr>
          <a:xfrm>
            <a:off x="4613623" y="6639556"/>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6" name="ZoneTexte 5"/>
          <p:cNvSpPr txBox="1"/>
          <p:nvPr/>
        </p:nvSpPr>
        <p:spPr>
          <a:xfrm>
            <a:off x="5988449" y="903938"/>
            <a:ext cx="1796051" cy="307777"/>
          </a:xfrm>
          <a:prstGeom prst="rect">
            <a:avLst/>
          </a:prstGeom>
          <a:noFill/>
        </p:spPr>
        <p:txBody>
          <a:bodyPr wrap="square" rtlCol="0">
            <a:spAutoFit/>
          </a:bodyPr>
          <a:lstStyle/>
          <a:p>
            <a:pPr algn="ctr"/>
            <a:r>
              <a:rPr lang="fr-FR" sz="1400" b="1" dirty="0"/>
              <a:t>Température en °c</a:t>
            </a:r>
          </a:p>
        </p:txBody>
      </p:sp>
      <p:sp>
        <p:nvSpPr>
          <p:cNvPr id="9" name="ZoneTexte 8"/>
          <p:cNvSpPr txBox="1"/>
          <p:nvPr/>
        </p:nvSpPr>
        <p:spPr>
          <a:xfrm>
            <a:off x="898055" y="5789495"/>
            <a:ext cx="7350865" cy="707886"/>
          </a:xfrm>
          <a:prstGeom prst="rect">
            <a:avLst/>
          </a:prstGeom>
          <a:noFill/>
          <a:ln w="38100">
            <a:solidFill>
              <a:schemeClr val="tx1"/>
            </a:solidFill>
          </a:ln>
        </p:spPr>
        <p:txBody>
          <a:bodyPr wrap="square" rtlCol="0">
            <a:spAutoFit/>
          </a:bodyPr>
          <a:lstStyle/>
          <a:p>
            <a:pPr algn="ctr"/>
            <a:r>
              <a:rPr lang="fr-FR" sz="2000" b="1" dirty="0"/>
              <a:t>Visualisation des températures simulées au remplissage (vitesse ralentie)</a:t>
            </a:r>
          </a:p>
        </p:txBody>
      </p:sp>
      <p:sp>
        <p:nvSpPr>
          <p:cNvPr id="11" name="Rectangle 10">
            <a:extLst>
              <a:ext uri="{FF2B5EF4-FFF2-40B4-BE49-F238E27FC236}">
                <a16:creationId xmlns:a16="http://schemas.microsoft.com/office/drawing/2014/main" id="{AC833BD7-8210-4A4F-9002-4E3B100C9CFB}"/>
              </a:ext>
            </a:extLst>
          </p:cNvPr>
          <p:cNvSpPr/>
          <p:nvPr/>
        </p:nvSpPr>
        <p:spPr>
          <a:xfrm>
            <a:off x="33812" y="494082"/>
            <a:ext cx="5733122" cy="1158779"/>
          </a:xfrm>
          <a:prstGeom prst="rect">
            <a:avLst/>
          </a:prstGeom>
        </p:spPr>
        <p:txBody>
          <a:bodyPr wrap="square">
            <a:spAutoFit/>
          </a:bodyPr>
          <a:lstStyle/>
          <a:p>
            <a:pPr eaLnBrk="1" hangingPunct="1">
              <a:lnSpc>
                <a:spcPct val="90000"/>
              </a:lnSpc>
            </a:pPr>
            <a:r>
              <a:rPr lang="fr-FR" sz="1100" i="1" dirty="0">
                <a:solidFill>
                  <a:srgbClr val="F5A044"/>
                </a:solidFill>
              </a:rPr>
              <a:t>Alliage d’aluminium (EN AC-AlSi7Mg06Sb ST6)</a:t>
            </a:r>
          </a:p>
          <a:p>
            <a:pPr eaLnBrk="1" hangingPunct="1">
              <a:lnSpc>
                <a:spcPct val="90000"/>
              </a:lnSpc>
            </a:pPr>
            <a:r>
              <a:rPr lang="fr-FR" sz="1100" i="1" dirty="0">
                <a:solidFill>
                  <a:srgbClr val="F5A044"/>
                </a:solidFill>
              </a:rPr>
              <a:t>Température de coulée : 750°C</a:t>
            </a:r>
          </a:p>
          <a:p>
            <a:pPr eaLnBrk="1" hangingPunct="1">
              <a:lnSpc>
                <a:spcPct val="90000"/>
              </a:lnSpc>
            </a:pPr>
            <a:r>
              <a:rPr lang="fr-FR" sz="1100" i="1" dirty="0">
                <a:solidFill>
                  <a:srgbClr val="F5A044"/>
                </a:solidFill>
              </a:rPr>
              <a:t>Pression de remplissage : 5000 Pa</a:t>
            </a:r>
          </a:p>
          <a:p>
            <a:pPr eaLnBrk="1" hangingPunct="1">
              <a:lnSpc>
                <a:spcPct val="90000"/>
              </a:lnSpc>
            </a:pPr>
            <a:r>
              <a:rPr lang="fr-FR" sz="1100" i="1" dirty="0">
                <a:solidFill>
                  <a:srgbClr val="F5A044"/>
                </a:solidFill>
              </a:rPr>
              <a:t>Les systèmes de remplissage et d’alimentation ne sont pas représentés.</a:t>
            </a:r>
          </a:p>
          <a:p>
            <a:pPr eaLnBrk="1" hangingPunct="1">
              <a:lnSpc>
                <a:spcPct val="90000"/>
              </a:lnSpc>
            </a:pPr>
            <a:r>
              <a:rPr lang="fr-FR" sz="1100" i="1" dirty="0">
                <a:solidFill>
                  <a:srgbClr val="F5A044"/>
                </a:solidFill>
              </a:rPr>
              <a:t>Moule implicite sable à vert</a:t>
            </a:r>
          </a:p>
          <a:p>
            <a:pPr>
              <a:lnSpc>
                <a:spcPct val="90000"/>
              </a:lnSpc>
            </a:pPr>
            <a:r>
              <a:rPr lang="fr-FR" sz="1100" b="1" dirty="0">
                <a:solidFill>
                  <a:srgbClr val="9D4376"/>
                </a:solidFill>
              </a:rPr>
              <a:t>Gravité selon -X</a:t>
            </a:r>
            <a:endParaRPr lang="en-GB" sz="1100" b="1" dirty="0">
              <a:solidFill>
                <a:srgbClr val="9D4376"/>
              </a:solidFill>
            </a:endParaRPr>
          </a:p>
          <a:p>
            <a:pPr eaLnBrk="1" hangingPunct="1">
              <a:lnSpc>
                <a:spcPct val="90000"/>
              </a:lnSpc>
            </a:pPr>
            <a:endParaRPr lang="fr-FR" sz="1100" i="1" dirty="0">
              <a:solidFill>
                <a:srgbClr val="F5A044"/>
              </a:solidFill>
            </a:endParaRPr>
          </a:p>
        </p:txBody>
      </p:sp>
      <p:sp>
        <p:nvSpPr>
          <p:cNvPr id="12" name="Flèche : droite 11">
            <a:extLst>
              <a:ext uri="{FF2B5EF4-FFF2-40B4-BE49-F238E27FC236}">
                <a16:creationId xmlns:a16="http://schemas.microsoft.com/office/drawing/2014/main" id="{9F2F4F1D-EC36-4714-AC17-B01AB6198F4D}"/>
              </a:ext>
            </a:extLst>
          </p:cNvPr>
          <p:cNvSpPr/>
          <p:nvPr/>
        </p:nvSpPr>
        <p:spPr>
          <a:xfrm rot="7805283">
            <a:off x="5772426" y="1169468"/>
            <a:ext cx="432048" cy="301246"/>
          </a:xfrm>
          <a:prstGeom prst="rightArrow">
            <a:avLst/>
          </a:prstGeom>
          <a:solidFill>
            <a:srgbClr val="9D4376"/>
          </a:solid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452366623"/>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8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A1ED633F-4613-4947-8A5A-EBB615A5CE44}"/>
              </a:ext>
            </a:extLst>
          </p:cNvPr>
          <p:cNvSpPr>
            <a:spLocks noGrp="1"/>
          </p:cNvSpPr>
          <p:nvPr>
            <p:ph type="sldNum" sz="quarter" idx="12"/>
          </p:nvPr>
        </p:nvSpPr>
        <p:spPr>
          <a:xfrm>
            <a:off x="7010400" y="6297696"/>
            <a:ext cx="2133600" cy="365125"/>
          </a:xfrm>
        </p:spPr>
        <p:txBody>
          <a:bodyPr/>
          <a:lstStyle/>
          <a:p>
            <a:pPr>
              <a:defRPr/>
            </a:pPr>
            <a:fld id="{C763B8D6-7639-4B7C-A0BD-454B7DFD0DB1}" type="slidenum">
              <a:rPr lang="fr-FR" smtClean="0"/>
              <a:pPr>
                <a:defRPr/>
              </a:pPr>
              <a:t>22</a:t>
            </a:fld>
            <a:endParaRPr lang="fr-FR" dirty="0"/>
          </a:p>
        </p:txBody>
      </p:sp>
      <p:sp>
        <p:nvSpPr>
          <p:cNvPr id="8" name="Rectangle 7">
            <a:extLst>
              <a:ext uri="{FF2B5EF4-FFF2-40B4-BE49-F238E27FC236}">
                <a16:creationId xmlns:a16="http://schemas.microsoft.com/office/drawing/2014/main" id="{FF651CC4-BB21-482A-B7DE-83B2DF78A519}"/>
              </a:ext>
            </a:extLst>
          </p:cNvPr>
          <p:cNvSpPr/>
          <p:nvPr/>
        </p:nvSpPr>
        <p:spPr>
          <a:xfrm>
            <a:off x="-187703" y="-90693"/>
            <a:ext cx="9519405" cy="584775"/>
          </a:xfrm>
          <a:prstGeom prst="rect">
            <a:avLst/>
          </a:prstGeom>
          <a:noFill/>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Simulation numérique de fonderie</a:t>
            </a:r>
          </a:p>
        </p:txBody>
      </p:sp>
      <p:sp>
        <p:nvSpPr>
          <p:cNvPr id="27" name="Rectangle 26">
            <a:extLst>
              <a:ext uri="{FF2B5EF4-FFF2-40B4-BE49-F238E27FC236}">
                <a16:creationId xmlns:a16="http://schemas.microsoft.com/office/drawing/2014/main" id="{1C665073-075A-4552-98E8-C721BC56AFCD}"/>
              </a:ext>
            </a:extLst>
          </p:cNvPr>
          <p:cNvSpPr/>
          <p:nvPr/>
        </p:nvSpPr>
        <p:spPr>
          <a:xfrm>
            <a:off x="-827518" y="6639556"/>
            <a:ext cx="5601937" cy="258532"/>
          </a:xfrm>
          <a:prstGeom prst="rect">
            <a:avLst/>
          </a:prstGeom>
        </p:spPr>
        <p:txBody>
          <a:bodyPr vert="horz" wrap="square" anchor="t" anchorCtr="1">
            <a:spAutoFit/>
          </a:bodyPr>
          <a:lstStyle/>
          <a:p>
            <a:pPr eaLnBrk="1" hangingPunct="1">
              <a:lnSpc>
                <a:spcPct val="90000"/>
              </a:lnSpc>
            </a:pPr>
            <a:r>
              <a:rPr lang="fr-FR" sz="1200" dirty="0">
                <a:solidFill>
                  <a:srgbClr val="FF9900"/>
                </a:solidFill>
                <a:highlight>
                  <a:srgbClr val="800080"/>
                </a:highlight>
              </a:rPr>
              <a:t>Passer en mode diaporama pour visualiser les animations</a:t>
            </a:r>
          </a:p>
        </p:txBody>
      </p:sp>
      <p:sp>
        <p:nvSpPr>
          <p:cNvPr id="29" name="Rectangle 28">
            <a:extLst>
              <a:ext uri="{FF2B5EF4-FFF2-40B4-BE49-F238E27FC236}">
                <a16:creationId xmlns:a16="http://schemas.microsoft.com/office/drawing/2014/main" id="{65122258-8AC4-498B-B7B8-1A4E6617895E}"/>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3</a:t>
            </a:r>
          </a:p>
        </p:txBody>
      </p:sp>
      <p:sp>
        <p:nvSpPr>
          <p:cNvPr id="36" name="Espace réservé du pied de page 7">
            <a:extLst>
              <a:ext uri="{FF2B5EF4-FFF2-40B4-BE49-F238E27FC236}">
                <a16:creationId xmlns:a16="http://schemas.microsoft.com/office/drawing/2014/main" id="{00C01D2E-586B-401B-9130-164DDF31E231}"/>
              </a:ext>
            </a:extLst>
          </p:cNvPr>
          <p:cNvSpPr txBox="1">
            <a:spLocks/>
          </p:cNvSpPr>
          <p:nvPr/>
        </p:nvSpPr>
        <p:spPr>
          <a:xfrm>
            <a:off x="4467015" y="6629145"/>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9" name="ZoneTexte 8"/>
          <p:cNvSpPr txBox="1"/>
          <p:nvPr/>
        </p:nvSpPr>
        <p:spPr>
          <a:xfrm>
            <a:off x="1043608" y="5921340"/>
            <a:ext cx="7355020" cy="707886"/>
          </a:xfrm>
          <a:prstGeom prst="rect">
            <a:avLst/>
          </a:prstGeom>
          <a:noFill/>
          <a:ln w="25400">
            <a:solidFill>
              <a:schemeClr val="tx1"/>
            </a:solidFill>
          </a:ln>
        </p:spPr>
        <p:txBody>
          <a:bodyPr wrap="square" rtlCol="0">
            <a:spAutoFit/>
          </a:bodyPr>
          <a:lstStyle/>
          <a:p>
            <a:pPr algn="ctr"/>
            <a:r>
              <a:rPr lang="fr-FR" sz="2000" b="1" dirty="0"/>
              <a:t>Visualisation des températures et de la fraction liquide simulée lors de la solidification (vitesse accélérée)</a:t>
            </a:r>
          </a:p>
        </p:txBody>
      </p:sp>
      <p:pic>
        <p:nvPicPr>
          <p:cNvPr id="3" name="solidifcation avec timeer">
            <a:hlinkClick r:id="" action="ppaction://media"/>
          </p:cNvPr>
          <p:cNvPicPr>
            <a:picLocks noChangeAspect="1"/>
          </p:cNvPicPr>
          <p:nvPr>
            <a:videoFile r:link="rId1"/>
            <p:extLst>
              <p:ext uri="{DAA4B4D4-6D71-4841-9C94-3DE7FCFB9230}">
                <p14:media xmlns:p14="http://schemas.microsoft.com/office/powerpoint/2010/main" r:embed="rId2">
                  <p14:trim end="1647"/>
                </p14:media>
              </p:ext>
            </p:extLst>
          </p:nvPr>
        </p:nvPicPr>
        <p:blipFill rotWithShape="1">
          <a:blip r:embed="rId4"/>
          <a:srcRect l="23433" r="23017"/>
          <a:stretch>
            <a:fillRect/>
          </a:stretch>
        </p:blipFill>
        <p:spPr>
          <a:xfrm>
            <a:off x="3707904" y="506437"/>
            <a:ext cx="4893143" cy="5139927"/>
          </a:xfrm>
          <a:prstGeom prst="rect">
            <a:avLst/>
          </a:prstGeom>
        </p:spPr>
      </p:pic>
      <p:sp>
        <p:nvSpPr>
          <p:cNvPr id="10" name="ZoneTexte 9"/>
          <p:cNvSpPr txBox="1"/>
          <p:nvPr/>
        </p:nvSpPr>
        <p:spPr>
          <a:xfrm>
            <a:off x="1551812" y="1909072"/>
            <a:ext cx="1796051" cy="307777"/>
          </a:xfrm>
          <a:prstGeom prst="rect">
            <a:avLst/>
          </a:prstGeom>
          <a:noFill/>
        </p:spPr>
        <p:txBody>
          <a:bodyPr wrap="square" rtlCol="0">
            <a:spAutoFit/>
          </a:bodyPr>
          <a:lstStyle/>
          <a:p>
            <a:pPr algn="ctr"/>
            <a:r>
              <a:rPr lang="fr-FR" sz="1400" b="1" dirty="0"/>
              <a:t>Température en °c</a:t>
            </a:r>
          </a:p>
        </p:txBody>
      </p:sp>
      <p:sp>
        <p:nvSpPr>
          <p:cNvPr id="11" name="ZoneTexte 10"/>
          <p:cNvSpPr txBox="1"/>
          <p:nvPr/>
        </p:nvSpPr>
        <p:spPr>
          <a:xfrm>
            <a:off x="1551813" y="4205595"/>
            <a:ext cx="1796051" cy="307777"/>
          </a:xfrm>
          <a:prstGeom prst="rect">
            <a:avLst/>
          </a:prstGeom>
          <a:noFill/>
        </p:spPr>
        <p:txBody>
          <a:bodyPr wrap="square" rtlCol="0">
            <a:spAutoFit/>
          </a:bodyPr>
          <a:lstStyle/>
          <a:p>
            <a:pPr algn="ctr"/>
            <a:r>
              <a:rPr lang="fr-FR" sz="1400" b="1" dirty="0"/>
              <a:t>Fraction solide</a:t>
            </a:r>
          </a:p>
        </p:txBody>
      </p:sp>
      <p:sp>
        <p:nvSpPr>
          <p:cNvPr id="12" name="Rectangle 11">
            <a:extLst>
              <a:ext uri="{FF2B5EF4-FFF2-40B4-BE49-F238E27FC236}">
                <a16:creationId xmlns:a16="http://schemas.microsoft.com/office/drawing/2014/main" id="{42B9A6CB-9415-4F2C-B1B4-0DF8ABD10B65}"/>
              </a:ext>
            </a:extLst>
          </p:cNvPr>
          <p:cNvSpPr/>
          <p:nvPr/>
        </p:nvSpPr>
        <p:spPr>
          <a:xfrm>
            <a:off x="0" y="402894"/>
            <a:ext cx="3347864" cy="1311128"/>
          </a:xfrm>
          <a:prstGeom prst="rect">
            <a:avLst/>
          </a:prstGeom>
        </p:spPr>
        <p:txBody>
          <a:bodyPr wrap="square">
            <a:spAutoFit/>
          </a:bodyPr>
          <a:lstStyle/>
          <a:p>
            <a:pPr eaLnBrk="1" hangingPunct="1">
              <a:lnSpc>
                <a:spcPct val="90000"/>
              </a:lnSpc>
            </a:pPr>
            <a:r>
              <a:rPr lang="fr-FR" sz="1100" i="1" dirty="0">
                <a:solidFill>
                  <a:srgbClr val="F5A044"/>
                </a:solidFill>
              </a:rPr>
              <a:t>Alliage d’aluminium (EN AC-AlSi7Mg06Sb ST6)</a:t>
            </a:r>
          </a:p>
          <a:p>
            <a:pPr eaLnBrk="1" hangingPunct="1">
              <a:lnSpc>
                <a:spcPct val="90000"/>
              </a:lnSpc>
            </a:pPr>
            <a:r>
              <a:rPr lang="fr-FR" sz="1100" i="1" dirty="0">
                <a:solidFill>
                  <a:srgbClr val="F5A044"/>
                </a:solidFill>
              </a:rPr>
              <a:t>Température de coulée : 750°C</a:t>
            </a:r>
          </a:p>
          <a:p>
            <a:pPr eaLnBrk="1" hangingPunct="1">
              <a:lnSpc>
                <a:spcPct val="90000"/>
              </a:lnSpc>
            </a:pPr>
            <a:r>
              <a:rPr lang="fr-FR" sz="1100" i="1" dirty="0">
                <a:solidFill>
                  <a:srgbClr val="F5A044"/>
                </a:solidFill>
              </a:rPr>
              <a:t>Pression de remplissage : 5000 Pa</a:t>
            </a:r>
          </a:p>
          <a:p>
            <a:pPr eaLnBrk="1" hangingPunct="1">
              <a:lnSpc>
                <a:spcPct val="90000"/>
              </a:lnSpc>
            </a:pPr>
            <a:r>
              <a:rPr lang="fr-FR" sz="1100" i="1" dirty="0">
                <a:solidFill>
                  <a:srgbClr val="F5A044"/>
                </a:solidFill>
              </a:rPr>
              <a:t>Les systèmes de remplissage et d’alimentation ne sont pas représentés.</a:t>
            </a:r>
          </a:p>
          <a:p>
            <a:pPr eaLnBrk="1" hangingPunct="1">
              <a:lnSpc>
                <a:spcPct val="90000"/>
              </a:lnSpc>
            </a:pPr>
            <a:r>
              <a:rPr lang="fr-FR" sz="1100" i="1" dirty="0">
                <a:solidFill>
                  <a:srgbClr val="F5A044"/>
                </a:solidFill>
              </a:rPr>
              <a:t>Moule implicite sable à vert</a:t>
            </a:r>
          </a:p>
          <a:p>
            <a:pPr>
              <a:lnSpc>
                <a:spcPct val="90000"/>
              </a:lnSpc>
            </a:pPr>
            <a:r>
              <a:rPr lang="fr-FR" sz="1100" b="1" dirty="0">
                <a:solidFill>
                  <a:srgbClr val="9D4376"/>
                </a:solidFill>
              </a:rPr>
              <a:t>Gravité selon -X</a:t>
            </a:r>
            <a:endParaRPr lang="en-GB" sz="1100" b="1" dirty="0">
              <a:solidFill>
                <a:srgbClr val="9D4376"/>
              </a:solidFill>
            </a:endParaRPr>
          </a:p>
          <a:p>
            <a:pPr eaLnBrk="1" hangingPunct="1">
              <a:lnSpc>
                <a:spcPct val="90000"/>
              </a:lnSpc>
            </a:pPr>
            <a:endParaRPr lang="fr-FR" sz="1100" i="1" dirty="0">
              <a:solidFill>
                <a:srgbClr val="F5A044"/>
              </a:solidFill>
            </a:endParaRPr>
          </a:p>
        </p:txBody>
      </p:sp>
      <p:sp>
        <p:nvSpPr>
          <p:cNvPr id="13" name="Rectangle 12">
            <a:extLst>
              <a:ext uri="{FF2B5EF4-FFF2-40B4-BE49-F238E27FC236}">
                <a16:creationId xmlns:a16="http://schemas.microsoft.com/office/drawing/2014/main" id="{93658996-6E5E-445B-ACE8-701A7E9D3281}"/>
              </a:ext>
            </a:extLst>
          </p:cNvPr>
          <p:cNvSpPr/>
          <p:nvPr/>
        </p:nvSpPr>
        <p:spPr>
          <a:xfrm>
            <a:off x="1074000" y="4641152"/>
            <a:ext cx="2528962" cy="722505"/>
          </a:xfrm>
          <a:prstGeom prst="rect">
            <a:avLst/>
          </a:prstGeom>
        </p:spPr>
        <p:txBody>
          <a:bodyPr wrap="square">
            <a:spAutoFit/>
          </a:bodyPr>
          <a:lstStyle/>
          <a:p>
            <a:pPr algn="ctr" eaLnBrk="1" hangingPunct="1">
              <a:lnSpc>
                <a:spcPct val="90000"/>
              </a:lnSpc>
            </a:pPr>
            <a:r>
              <a:rPr lang="fr-FR" sz="1200" i="1" dirty="0">
                <a:solidFill>
                  <a:srgbClr val="9D4376"/>
                </a:solidFill>
              </a:rPr>
              <a:t>Visualisation de la fraction solide lors de la solidification</a:t>
            </a:r>
          </a:p>
          <a:p>
            <a:pPr algn="ctr" eaLnBrk="1" hangingPunct="1">
              <a:lnSpc>
                <a:spcPct val="90000"/>
              </a:lnSpc>
            </a:pPr>
            <a:r>
              <a:rPr lang="fr-FR" sz="1100" i="1" dirty="0">
                <a:solidFill>
                  <a:srgbClr val="9D4376"/>
                </a:solidFill>
              </a:rPr>
              <a:t> </a:t>
            </a:r>
            <a:r>
              <a:rPr lang="fr-FR" sz="1050" i="1" dirty="0">
                <a:solidFill>
                  <a:srgbClr val="9D4376"/>
                </a:solidFill>
              </a:rPr>
              <a:t>(le métal est rendu transparent lorsqu’il se solidifie)</a:t>
            </a:r>
            <a:endParaRPr lang="fr-FR" sz="1100" i="1" dirty="0">
              <a:solidFill>
                <a:srgbClr val="9D4376"/>
              </a:solidFill>
            </a:endParaRPr>
          </a:p>
        </p:txBody>
      </p:sp>
      <p:sp>
        <p:nvSpPr>
          <p:cNvPr id="2" name="Flèche : droite 1">
            <a:extLst>
              <a:ext uri="{FF2B5EF4-FFF2-40B4-BE49-F238E27FC236}">
                <a16:creationId xmlns:a16="http://schemas.microsoft.com/office/drawing/2014/main" id="{07C1DACC-24FF-496A-89DC-3FCDEB5C7C39}"/>
              </a:ext>
            </a:extLst>
          </p:cNvPr>
          <p:cNvSpPr/>
          <p:nvPr/>
        </p:nvSpPr>
        <p:spPr>
          <a:xfrm>
            <a:off x="3311860" y="1909072"/>
            <a:ext cx="432048" cy="301246"/>
          </a:xfrm>
          <a:prstGeom prst="rightArrow">
            <a:avLst/>
          </a:prstGeom>
          <a:solidFill>
            <a:srgbClr val="9D4376"/>
          </a:solid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Flèche : droite 14">
            <a:extLst>
              <a:ext uri="{FF2B5EF4-FFF2-40B4-BE49-F238E27FC236}">
                <a16:creationId xmlns:a16="http://schemas.microsoft.com/office/drawing/2014/main" id="{5D854B50-2345-4C54-AAB1-E8C1E48C58CB}"/>
              </a:ext>
            </a:extLst>
          </p:cNvPr>
          <p:cNvSpPr/>
          <p:nvPr/>
        </p:nvSpPr>
        <p:spPr>
          <a:xfrm>
            <a:off x="3231865" y="4205595"/>
            <a:ext cx="432048" cy="301246"/>
          </a:xfrm>
          <a:prstGeom prst="rightArrow">
            <a:avLst/>
          </a:prstGeom>
          <a:solidFill>
            <a:srgbClr val="9D4376"/>
          </a:solid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71815496"/>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8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C6D2BEEE-2FBC-4269-BABE-EFCA1CC4DE97}"/>
              </a:ext>
            </a:extLst>
          </p:cNvPr>
          <p:cNvPicPr>
            <a:picLocks noChangeAspect="1"/>
          </p:cNvPicPr>
          <p:nvPr/>
        </p:nvPicPr>
        <p:blipFill>
          <a:blip r:embed="rId2"/>
          <a:stretch>
            <a:fillRect/>
          </a:stretch>
        </p:blipFill>
        <p:spPr>
          <a:xfrm>
            <a:off x="6309168" y="358724"/>
            <a:ext cx="2451910" cy="3894873"/>
          </a:xfrm>
          <a:prstGeom prst="rect">
            <a:avLst/>
          </a:prstGeom>
        </p:spPr>
      </p:pic>
      <p:pic>
        <p:nvPicPr>
          <p:cNvPr id="12" name="Image 11">
            <a:extLst>
              <a:ext uri="{FF2B5EF4-FFF2-40B4-BE49-F238E27FC236}">
                <a16:creationId xmlns:a16="http://schemas.microsoft.com/office/drawing/2014/main" id="{68217D82-4BFE-4CF6-907F-F596F64B47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2045" y="4175783"/>
            <a:ext cx="4392488" cy="2423443"/>
          </a:xfrm>
          <a:prstGeom prst="rect">
            <a:avLst/>
          </a:prstGeom>
        </p:spPr>
      </p:pic>
      <p:sp>
        <p:nvSpPr>
          <p:cNvPr id="5" name="Espace réservé du numéro de diapositive 4">
            <a:extLst>
              <a:ext uri="{FF2B5EF4-FFF2-40B4-BE49-F238E27FC236}">
                <a16:creationId xmlns:a16="http://schemas.microsoft.com/office/drawing/2014/main" id="{A1ED633F-4613-4947-8A5A-EBB615A5CE44}"/>
              </a:ext>
            </a:extLst>
          </p:cNvPr>
          <p:cNvSpPr>
            <a:spLocks noGrp="1"/>
          </p:cNvSpPr>
          <p:nvPr>
            <p:ph type="sldNum" sz="quarter" idx="12"/>
          </p:nvPr>
        </p:nvSpPr>
        <p:spPr>
          <a:xfrm>
            <a:off x="7010400" y="6297696"/>
            <a:ext cx="2133600" cy="365125"/>
          </a:xfrm>
        </p:spPr>
        <p:txBody>
          <a:bodyPr/>
          <a:lstStyle/>
          <a:p>
            <a:pPr>
              <a:defRPr/>
            </a:pPr>
            <a:fld id="{C763B8D6-7639-4B7C-A0BD-454B7DFD0DB1}" type="slidenum">
              <a:rPr lang="fr-FR" smtClean="0"/>
              <a:pPr>
                <a:defRPr/>
              </a:pPr>
              <a:t>23</a:t>
            </a:fld>
            <a:endParaRPr lang="fr-FR" dirty="0"/>
          </a:p>
        </p:txBody>
      </p:sp>
      <p:pic>
        <p:nvPicPr>
          <p:cNvPr id="18" name="Image 17">
            <a:extLst>
              <a:ext uri="{FF2B5EF4-FFF2-40B4-BE49-F238E27FC236}">
                <a16:creationId xmlns:a16="http://schemas.microsoft.com/office/drawing/2014/main" id="{E824AA63-2448-4E55-B640-3284E72C55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1379" y="397370"/>
            <a:ext cx="2241240" cy="3851844"/>
          </a:xfrm>
          <a:prstGeom prst="rect">
            <a:avLst/>
          </a:prstGeom>
        </p:spPr>
      </p:pic>
      <p:sp>
        <p:nvSpPr>
          <p:cNvPr id="29" name="Rectangle 28">
            <a:extLst>
              <a:ext uri="{FF2B5EF4-FFF2-40B4-BE49-F238E27FC236}">
                <a16:creationId xmlns:a16="http://schemas.microsoft.com/office/drawing/2014/main" id="{65122258-8AC4-498B-B7B8-1A4E6617895E}"/>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3</a:t>
            </a:r>
          </a:p>
        </p:txBody>
      </p:sp>
      <p:sp>
        <p:nvSpPr>
          <p:cNvPr id="30" name="ZoneTexte 29">
            <a:extLst>
              <a:ext uri="{FF2B5EF4-FFF2-40B4-BE49-F238E27FC236}">
                <a16:creationId xmlns:a16="http://schemas.microsoft.com/office/drawing/2014/main" id="{B280327A-E46C-4F0A-BAE9-9391E0CAB451}"/>
              </a:ext>
            </a:extLst>
          </p:cNvPr>
          <p:cNvSpPr txBox="1"/>
          <p:nvPr/>
        </p:nvSpPr>
        <p:spPr>
          <a:xfrm>
            <a:off x="7029747" y="3724776"/>
            <a:ext cx="1535998" cy="307777"/>
          </a:xfrm>
          <a:prstGeom prst="rect">
            <a:avLst/>
          </a:prstGeom>
          <a:noFill/>
        </p:spPr>
        <p:txBody>
          <a:bodyPr wrap="none" rtlCol="0">
            <a:spAutoFit/>
          </a:bodyPr>
          <a:lstStyle/>
          <a:p>
            <a:r>
              <a:rPr lang="fr-FR" sz="1400" b="1" dirty="0">
                <a:solidFill>
                  <a:srgbClr val="9D4376"/>
                </a:solidFill>
              </a:rPr>
              <a:t>Gravité selon -Z</a:t>
            </a:r>
            <a:endParaRPr lang="en-GB" sz="1400" b="1" dirty="0">
              <a:solidFill>
                <a:srgbClr val="9D4376"/>
              </a:solidFill>
            </a:endParaRPr>
          </a:p>
        </p:txBody>
      </p:sp>
      <p:sp>
        <p:nvSpPr>
          <p:cNvPr id="31" name="ZoneTexte 30">
            <a:extLst>
              <a:ext uri="{FF2B5EF4-FFF2-40B4-BE49-F238E27FC236}">
                <a16:creationId xmlns:a16="http://schemas.microsoft.com/office/drawing/2014/main" id="{1CF6C66A-E3F1-45BA-8174-BE1D846F8896}"/>
              </a:ext>
            </a:extLst>
          </p:cNvPr>
          <p:cNvSpPr txBox="1"/>
          <p:nvPr/>
        </p:nvSpPr>
        <p:spPr>
          <a:xfrm>
            <a:off x="3863766" y="3792837"/>
            <a:ext cx="1580882" cy="307777"/>
          </a:xfrm>
          <a:prstGeom prst="rect">
            <a:avLst/>
          </a:prstGeom>
          <a:noFill/>
        </p:spPr>
        <p:txBody>
          <a:bodyPr wrap="none" rtlCol="0">
            <a:spAutoFit/>
          </a:bodyPr>
          <a:lstStyle/>
          <a:p>
            <a:r>
              <a:rPr lang="fr-FR" sz="1400" b="1" dirty="0">
                <a:solidFill>
                  <a:srgbClr val="9D4376"/>
                </a:solidFill>
              </a:rPr>
              <a:t>Gravité selon +Z</a:t>
            </a:r>
            <a:endParaRPr lang="en-GB" sz="1400" b="1" dirty="0">
              <a:solidFill>
                <a:srgbClr val="9D4376"/>
              </a:solidFill>
            </a:endParaRPr>
          </a:p>
        </p:txBody>
      </p:sp>
      <p:sp>
        <p:nvSpPr>
          <p:cNvPr id="32" name="ZoneTexte 31">
            <a:extLst>
              <a:ext uri="{FF2B5EF4-FFF2-40B4-BE49-F238E27FC236}">
                <a16:creationId xmlns:a16="http://schemas.microsoft.com/office/drawing/2014/main" id="{CC784E04-E1B0-491E-B4BC-880F738CB786}"/>
              </a:ext>
            </a:extLst>
          </p:cNvPr>
          <p:cNvSpPr txBox="1"/>
          <p:nvPr/>
        </p:nvSpPr>
        <p:spPr>
          <a:xfrm>
            <a:off x="4785135" y="5989919"/>
            <a:ext cx="1547218" cy="307777"/>
          </a:xfrm>
          <a:prstGeom prst="rect">
            <a:avLst/>
          </a:prstGeom>
          <a:noFill/>
        </p:spPr>
        <p:txBody>
          <a:bodyPr wrap="none" rtlCol="0">
            <a:spAutoFit/>
          </a:bodyPr>
          <a:lstStyle/>
          <a:p>
            <a:r>
              <a:rPr lang="fr-FR" sz="1400" b="1" dirty="0">
                <a:solidFill>
                  <a:srgbClr val="9D4376"/>
                </a:solidFill>
              </a:rPr>
              <a:t>Gravité selon -X</a:t>
            </a:r>
            <a:endParaRPr lang="en-GB" sz="1400" b="1" dirty="0">
              <a:solidFill>
                <a:srgbClr val="9D4376"/>
              </a:solidFill>
            </a:endParaRPr>
          </a:p>
        </p:txBody>
      </p:sp>
      <p:sp>
        <p:nvSpPr>
          <p:cNvPr id="36" name="Espace réservé du pied de page 7">
            <a:extLst>
              <a:ext uri="{FF2B5EF4-FFF2-40B4-BE49-F238E27FC236}">
                <a16:creationId xmlns:a16="http://schemas.microsoft.com/office/drawing/2014/main" id="{00C01D2E-586B-401B-9130-164DDF31E231}"/>
              </a:ext>
            </a:extLst>
          </p:cNvPr>
          <p:cNvSpPr txBox="1">
            <a:spLocks/>
          </p:cNvSpPr>
          <p:nvPr/>
        </p:nvSpPr>
        <p:spPr>
          <a:xfrm>
            <a:off x="4518289" y="6634046"/>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17" name="Rectangle 16">
            <a:extLst>
              <a:ext uri="{FF2B5EF4-FFF2-40B4-BE49-F238E27FC236}">
                <a16:creationId xmlns:a16="http://schemas.microsoft.com/office/drawing/2014/main" id="{6179EF32-6B45-484F-87BF-9A1515B0485A}"/>
              </a:ext>
            </a:extLst>
          </p:cNvPr>
          <p:cNvSpPr/>
          <p:nvPr/>
        </p:nvSpPr>
        <p:spPr>
          <a:xfrm>
            <a:off x="-187703" y="-89847"/>
            <a:ext cx="9519405" cy="584775"/>
          </a:xfrm>
          <a:prstGeom prst="rect">
            <a:avLst/>
          </a:prstGeom>
          <a:noFill/>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Simulation numérique de fonderie</a:t>
            </a:r>
          </a:p>
        </p:txBody>
      </p:sp>
      <p:sp>
        <p:nvSpPr>
          <p:cNvPr id="19" name="Rectangle 18">
            <a:extLst>
              <a:ext uri="{FF2B5EF4-FFF2-40B4-BE49-F238E27FC236}">
                <a16:creationId xmlns:a16="http://schemas.microsoft.com/office/drawing/2014/main" id="{63F08870-C4AA-4D39-BE49-46E987042AE9}"/>
              </a:ext>
            </a:extLst>
          </p:cNvPr>
          <p:cNvSpPr/>
          <p:nvPr/>
        </p:nvSpPr>
        <p:spPr>
          <a:xfrm>
            <a:off x="3971" y="494928"/>
            <a:ext cx="3347864" cy="1158779"/>
          </a:xfrm>
          <a:prstGeom prst="rect">
            <a:avLst/>
          </a:prstGeom>
        </p:spPr>
        <p:txBody>
          <a:bodyPr wrap="square">
            <a:spAutoFit/>
          </a:bodyPr>
          <a:lstStyle/>
          <a:p>
            <a:pPr eaLnBrk="1" hangingPunct="1">
              <a:lnSpc>
                <a:spcPct val="90000"/>
              </a:lnSpc>
            </a:pPr>
            <a:r>
              <a:rPr lang="fr-FR" sz="1100" i="1" dirty="0">
                <a:solidFill>
                  <a:srgbClr val="F5A044"/>
                </a:solidFill>
              </a:rPr>
              <a:t>Alliage d’aluminium (EN AC-AlSi7Mg06Sb ST6)</a:t>
            </a:r>
          </a:p>
          <a:p>
            <a:pPr eaLnBrk="1" hangingPunct="1">
              <a:lnSpc>
                <a:spcPct val="90000"/>
              </a:lnSpc>
            </a:pPr>
            <a:r>
              <a:rPr lang="fr-FR" sz="1100" i="1" dirty="0">
                <a:solidFill>
                  <a:srgbClr val="F5A044"/>
                </a:solidFill>
              </a:rPr>
              <a:t>Température de coulée : 750°C</a:t>
            </a:r>
          </a:p>
          <a:p>
            <a:pPr eaLnBrk="1" hangingPunct="1">
              <a:lnSpc>
                <a:spcPct val="90000"/>
              </a:lnSpc>
            </a:pPr>
            <a:r>
              <a:rPr lang="fr-FR" sz="1100" i="1" dirty="0">
                <a:solidFill>
                  <a:srgbClr val="F5A044"/>
                </a:solidFill>
              </a:rPr>
              <a:t>Pression de remplissage : 5000 Pa</a:t>
            </a:r>
          </a:p>
          <a:p>
            <a:pPr eaLnBrk="1" hangingPunct="1">
              <a:lnSpc>
                <a:spcPct val="90000"/>
              </a:lnSpc>
            </a:pPr>
            <a:r>
              <a:rPr lang="fr-FR" sz="1100" i="1" dirty="0">
                <a:solidFill>
                  <a:srgbClr val="F5A044"/>
                </a:solidFill>
              </a:rPr>
              <a:t>Les systèmes de remplissage et d’alimentation ne sont pas représentés.</a:t>
            </a:r>
          </a:p>
          <a:p>
            <a:pPr eaLnBrk="1" hangingPunct="1">
              <a:lnSpc>
                <a:spcPct val="90000"/>
              </a:lnSpc>
            </a:pPr>
            <a:r>
              <a:rPr lang="fr-FR" sz="1100" i="1" dirty="0">
                <a:solidFill>
                  <a:srgbClr val="F5A044"/>
                </a:solidFill>
              </a:rPr>
              <a:t>Moule implicite sable à vert</a:t>
            </a:r>
          </a:p>
          <a:p>
            <a:pPr eaLnBrk="1" hangingPunct="1">
              <a:lnSpc>
                <a:spcPct val="90000"/>
              </a:lnSpc>
            </a:pPr>
            <a:endParaRPr lang="fr-FR" sz="1100" i="1" dirty="0">
              <a:solidFill>
                <a:srgbClr val="F5A044"/>
              </a:solidFill>
            </a:endParaRPr>
          </a:p>
        </p:txBody>
      </p:sp>
      <p:sp>
        <p:nvSpPr>
          <p:cNvPr id="21" name="ZoneTexte 20">
            <a:extLst>
              <a:ext uri="{FF2B5EF4-FFF2-40B4-BE49-F238E27FC236}">
                <a16:creationId xmlns:a16="http://schemas.microsoft.com/office/drawing/2014/main" id="{0B0F9B79-36E5-41F2-938D-0545B40D40FD}"/>
              </a:ext>
            </a:extLst>
          </p:cNvPr>
          <p:cNvSpPr txBox="1"/>
          <p:nvPr/>
        </p:nvSpPr>
        <p:spPr>
          <a:xfrm>
            <a:off x="358706" y="5482087"/>
            <a:ext cx="3176794" cy="1015663"/>
          </a:xfrm>
          <a:prstGeom prst="rect">
            <a:avLst/>
          </a:prstGeom>
          <a:noFill/>
          <a:ln w="25400">
            <a:solidFill>
              <a:schemeClr val="tx1"/>
            </a:solidFill>
          </a:ln>
        </p:spPr>
        <p:txBody>
          <a:bodyPr wrap="square" rtlCol="0">
            <a:spAutoFit/>
          </a:bodyPr>
          <a:lstStyle/>
          <a:p>
            <a:pPr algn="ctr"/>
            <a:r>
              <a:rPr lang="fr-FR" sz="2000" b="1" dirty="0"/>
              <a:t>Effet de la direction de la gravité sur les défauts santé matière</a:t>
            </a:r>
          </a:p>
        </p:txBody>
      </p:sp>
      <p:sp>
        <p:nvSpPr>
          <p:cNvPr id="22" name="ZoneTexte 21">
            <a:extLst>
              <a:ext uri="{FF2B5EF4-FFF2-40B4-BE49-F238E27FC236}">
                <a16:creationId xmlns:a16="http://schemas.microsoft.com/office/drawing/2014/main" id="{A982CDF7-A331-4F80-AC78-32676F591362}"/>
              </a:ext>
            </a:extLst>
          </p:cNvPr>
          <p:cNvSpPr txBox="1"/>
          <p:nvPr/>
        </p:nvSpPr>
        <p:spPr>
          <a:xfrm>
            <a:off x="798531" y="2301804"/>
            <a:ext cx="2088231" cy="1169551"/>
          </a:xfrm>
          <a:prstGeom prst="rect">
            <a:avLst/>
          </a:prstGeom>
          <a:noFill/>
        </p:spPr>
        <p:txBody>
          <a:bodyPr wrap="square" rtlCol="0">
            <a:spAutoFit/>
          </a:bodyPr>
          <a:lstStyle/>
          <a:p>
            <a:pPr algn="ctr"/>
            <a:r>
              <a:rPr lang="fr-FR" sz="1400" b="1" dirty="0"/>
              <a:t>Visualisation des manques de matières en fin de solidification en fonction de la direction de la gravité </a:t>
            </a:r>
          </a:p>
        </p:txBody>
      </p:sp>
      <p:sp>
        <p:nvSpPr>
          <p:cNvPr id="23" name="Flèche : droite 22">
            <a:extLst>
              <a:ext uri="{FF2B5EF4-FFF2-40B4-BE49-F238E27FC236}">
                <a16:creationId xmlns:a16="http://schemas.microsoft.com/office/drawing/2014/main" id="{D38FEAD8-4EEC-49A7-AA17-C881E7698543}"/>
              </a:ext>
            </a:extLst>
          </p:cNvPr>
          <p:cNvSpPr/>
          <p:nvPr/>
        </p:nvSpPr>
        <p:spPr>
          <a:xfrm>
            <a:off x="2998012" y="2546498"/>
            <a:ext cx="432048" cy="301246"/>
          </a:xfrm>
          <a:prstGeom prst="rightArrow">
            <a:avLst/>
          </a:prstGeom>
          <a:solidFill>
            <a:srgbClr val="9D4376"/>
          </a:solid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383474354"/>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A1ED633F-4613-4947-8A5A-EBB615A5CE44}"/>
              </a:ext>
            </a:extLst>
          </p:cNvPr>
          <p:cNvSpPr>
            <a:spLocks noGrp="1"/>
          </p:cNvSpPr>
          <p:nvPr>
            <p:ph type="sldNum" sz="quarter" idx="12"/>
          </p:nvPr>
        </p:nvSpPr>
        <p:spPr>
          <a:xfrm>
            <a:off x="7010400" y="6297696"/>
            <a:ext cx="2133600" cy="365125"/>
          </a:xfrm>
        </p:spPr>
        <p:txBody>
          <a:bodyPr/>
          <a:lstStyle/>
          <a:p>
            <a:pPr>
              <a:defRPr/>
            </a:pPr>
            <a:fld id="{C763B8D6-7639-4B7C-A0BD-454B7DFD0DB1}" type="slidenum">
              <a:rPr lang="fr-FR" smtClean="0"/>
              <a:pPr>
                <a:defRPr/>
              </a:pPr>
              <a:t>24</a:t>
            </a:fld>
            <a:endParaRPr lang="fr-FR" dirty="0"/>
          </a:p>
        </p:txBody>
      </p:sp>
      <p:sp>
        <p:nvSpPr>
          <p:cNvPr id="8" name="Rectangle 7">
            <a:extLst>
              <a:ext uri="{FF2B5EF4-FFF2-40B4-BE49-F238E27FC236}">
                <a16:creationId xmlns:a16="http://schemas.microsoft.com/office/drawing/2014/main" id="{FF651CC4-BB21-482A-B7DE-83B2DF78A519}"/>
              </a:ext>
            </a:extLst>
          </p:cNvPr>
          <p:cNvSpPr/>
          <p:nvPr/>
        </p:nvSpPr>
        <p:spPr>
          <a:xfrm>
            <a:off x="-187703" y="-90693"/>
            <a:ext cx="9519405" cy="584775"/>
          </a:xfrm>
          <a:prstGeom prst="rect">
            <a:avLst/>
          </a:prstGeom>
          <a:noFill/>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Simulation numérique usinage</a:t>
            </a:r>
          </a:p>
        </p:txBody>
      </p:sp>
      <p:sp>
        <p:nvSpPr>
          <p:cNvPr id="27" name="Rectangle 26">
            <a:extLst>
              <a:ext uri="{FF2B5EF4-FFF2-40B4-BE49-F238E27FC236}">
                <a16:creationId xmlns:a16="http://schemas.microsoft.com/office/drawing/2014/main" id="{1C665073-075A-4552-98E8-C721BC56AFCD}"/>
              </a:ext>
            </a:extLst>
          </p:cNvPr>
          <p:cNvSpPr/>
          <p:nvPr/>
        </p:nvSpPr>
        <p:spPr>
          <a:xfrm>
            <a:off x="-827518" y="6639556"/>
            <a:ext cx="5601937" cy="258532"/>
          </a:xfrm>
          <a:prstGeom prst="rect">
            <a:avLst/>
          </a:prstGeom>
        </p:spPr>
        <p:txBody>
          <a:bodyPr vert="horz" wrap="square" anchor="t" anchorCtr="1">
            <a:spAutoFit/>
          </a:bodyPr>
          <a:lstStyle/>
          <a:p>
            <a:pPr eaLnBrk="1" hangingPunct="1">
              <a:lnSpc>
                <a:spcPct val="90000"/>
              </a:lnSpc>
            </a:pPr>
            <a:r>
              <a:rPr lang="fr-FR" sz="1200" dirty="0">
                <a:solidFill>
                  <a:srgbClr val="FF9900"/>
                </a:solidFill>
                <a:highlight>
                  <a:srgbClr val="800080"/>
                </a:highlight>
              </a:rPr>
              <a:t>Passer en mode diaporama pour visualiser les animations</a:t>
            </a:r>
          </a:p>
        </p:txBody>
      </p:sp>
      <p:sp>
        <p:nvSpPr>
          <p:cNvPr id="28" name="Rectangle 27">
            <a:extLst>
              <a:ext uri="{FF2B5EF4-FFF2-40B4-BE49-F238E27FC236}">
                <a16:creationId xmlns:a16="http://schemas.microsoft.com/office/drawing/2014/main" id="{1A815D5C-2356-4424-A0D8-1BF02319411F}"/>
              </a:ext>
            </a:extLst>
          </p:cNvPr>
          <p:cNvSpPr/>
          <p:nvPr/>
        </p:nvSpPr>
        <p:spPr>
          <a:xfrm>
            <a:off x="0" y="521439"/>
            <a:ext cx="3448000" cy="480131"/>
          </a:xfrm>
          <a:prstGeom prst="rect">
            <a:avLst/>
          </a:prstGeom>
        </p:spPr>
        <p:txBody>
          <a:bodyPr wrap="square">
            <a:spAutoFit/>
          </a:bodyPr>
          <a:lstStyle/>
          <a:p>
            <a:pPr eaLnBrk="1" hangingPunct="1">
              <a:lnSpc>
                <a:spcPct val="90000"/>
              </a:lnSpc>
            </a:pPr>
            <a:r>
              <a:rPr lang="fr-FR" sz="1400" i="1" dirty="0">
                <a:solidFill>
                  <a:srgbClr val="F5A044"/>
                </a:solidFill>
              </a:rPr>
              <a:t>Simulation de la gamme d’usinage dans la barre sur tour à commande numérique  </a:t>
            </a:r>
          </a:p>
        </p:txBody>
      </p:sp>
      <p:sp>
        <p:nvSpPr>
          <p:cNvPr id="29" name="Rectangle 28">
            <a:extLst>
              <a:ext uri="{FF2B5EF4-FFF2-40B4-BE49-F238E27FC236}">
                <a16:creationId xmlns:a16="http://schemas.microsoft.com/office/drawing/2014/main" id="{65122258-8AC4-498B-B7B8-1A4E6617895E}"/>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3</a:t>
            </a:r>
          </a:p>
        </p:txBody>
      </p:sp>
      <p:sp>
        <p:nvSpPr>
          <p:cNvPr id="23" name="Espace réservé du pied de page 7">
            <a:extLst>
              <a:ext uri="{FF2B5EF4-FFF2-40B4-BE49-F238E27FC236}">
                <a16:creationId xmlns:a16="http://schemas.microsoft.com/office/drawing/2014/main" id="{5928EB6A-18C8-451B-A652-81AB3531A898}"/>
              </a:ext>
            </a:extLst>
          </p:cNvPr>
          <p:cNvSpPr txBox="1">
            <a:spLocks/>
          </p:cNvSpPr>
          <p:nvPr/>
        </p:nvSpPr>
        <p:spPr>
          <a:xfrm>
            <a:off x="4571999" y="6639556"/>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pic>
        <p:nvPicPr>
          <p:cNvPr id="4" name="tournage_fina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845" t="1117"/>
          <a:stretch/>
        </p:blipFill>
        <p:spPr>
          <a:xfrm>
            <a:off x="251520" y="1340767"/>
            <a:ext cx="8452586" cy="4741499"/>
          </a:xfrm>
          <a:prstGeom prst="rect">
            <a:avLst/>
          </a:prstGeom>
        </p:spPr>
      </p:pic>
      <p:sp>
        <p:nvSpPr>
          <p:cNvPr id="9" name="ZoneTexte 8"/>
          <p:cNvSpPr txBox="1"/>
          <p:nvPr/>
        </p:nvSpPr>
        <p:spPr>
          <a:xfrm>
            <a:off x="1835696" y="5803385"/>
            <a:ext cx="6984775" cy="307777"/>
          </a:xfrm>
          <a:prstGeom prst="rect">
            <a:avLst/>
          </a:prstGeom>
          <a:noFill/>
        </p:spPr>
        <p:txBody>
          <a:bodyPr wrap="square" rtlCol="0">
            <a:spAutoFit/>
          </a:bodyPr>
          <a:lstStyle/>
          <a:p>
            <a:r>
              <a:rPr lang="fr-FR" sz="1400" b="1" dirty="0"/>
              <a:t>VIDEO : exécuter le mode diaporama pour lecture automatique</a:t>
            </a:r>
          </a:p>
        </p:txBody>
      </p:sp>
    </p:spTree>
    <p:extLst>
      <p:ext uri="{BB962C8B-B14F-4D97-AF65-F5344CB8AC3E}">
        <p14:creationId xmlns:p14="http://schemas.microsoft.com/office/powerpoint/2010/main" val="210910743"/>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1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A1ED633F-4613-4947-8A5A-EBB615A5CE44}"/>
              </a:ext>
            </a:extLst>
          </p:cNvPr>
          <p:cNvSpPr>
            <a:spLocks noGrp="1"/>
          </p:cNvSpPr>
          <p:nvPr>
            <p:ph type="sldNum" sz="quarter" idx="12"/>
          </p:nvPr>
        </p:nvSpPr>
        <p:spPr>
          <a:xfrm>
            <a:off x="7010400" y="6297696"/>
            <a:ext cx="2133600" cy="365125"/>
          </a:xfrm>
        </p:spPr>
        <p:txBody>
          <a:bodyPr/>
          <a:lstStyle/>
          <a:p>
            <a:pPr>
              <a:defRPr/>
            </a:pPr>
            <a:fld id="{C763B8D6-7639-4B7C-A0BD-454B7DFD0DB1}" type="slidenum">
              <a:rPr lang="fr-FR" smtClean="0"/>
              <a:pPr>
                <a:defRPr/>
              </a:pPr>
              <a:t>25</a:t>
            </a:fld>
            <a:endParaRPr lang="fr-FR" dirty="0"/>
          </a:p>
        </p:txBody>
      </p:sp>
      <p:sp>
        <p:nvSpPr>
          <p:cNvPr id="8" name="Rectangle 7">
            <a:extLst>
              <a:ext uri="{FF2B5EF4-FFF2-40B4-BE49-F238E27FC236}">
                <a16:creationId xmlns:a16="http://schemas.microsoft.com/office/drawing/2014/main" id="{FF651CC4-BB21-482A-B7DE-83B2DF78A519}"/>
              </a:ext>
            </a:extLst>
          </p:cNvPr>
          <p:cNvSpPr/>
          <p:nvPr/>
        </p:nvSpPr>
        <p:spPr>
          <a:xfrm>
            <a:off x="-187703" y="-90693"/>
            <a:ext cx="9519405" cy="584775"/>
          </a:xfrm>
          <a:prstGeom prst="rect">
            <a:avLst/>
          </a:prstGeom>
          <a:noFill/>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Simulation numérique usinage</a:t>
            </a:r>
          </a:p>
        </p:txBody>
      </p:sp>
      <p:sp>
        <p:nvSpPr>
          <p:cNvPr id="27" name="Rectangle 26">
            <a:extLst>
              <a:ext uri="{FF2B5EF4-FFF2-40B4-BE49-F238E27FC236}">
                <a16:creationId xmlns:a16="http://schemas.microsoft.com/office/drawing/2014/main" id="{1C665073-075A-4552-98E8-C721BC56AFCD}"/>
              </a:ext>
            </a:extLst>
          </p:cNvPr>
          <p:cNvSpPr/>
          <p:nvPr/>
        </p:nvSpPr>
        <p:spPr>
          <a:xfrm>
            <a:off x="-827518" y="6639556"/>
            <a:ext cx="5601937" cy="258532"/>
          </a:xfrm>
          <a:prstGeom prst="rect">
            <a:avLst/>
          </a:prstGeom>
        </p:spPr>
        <p:txBody>
          <a:bodyPr vert="horz" wrap="square" anchor="t" anchorCtr="1">
            <a:spAutoFit/>
          </a:bodyPr>
          <a:lstStyle/>
          <a:p>
            <a:pPr eaLnBrk="1" hangingPunct="1">
              <a:lnSpc>
                <a:spcPct val="90000"/>
              </a:lnSpc>
            </a:pPr>
            <a:r>
              <a:rPr lang="fr-FR" sz="1200" dirty="0">
                <a:solidFill>
                  <a:srgbClr val="FF9900"/>
                </a:solidFill>
                <a:highlight>
                  <a:srgbClr val="800080"/>
                </a:highlight>
              </a:rPr>
              <a:t>Passer en mode diaporama pour visualiser les animations</a:t>
            </a:r>
          </a:p>
        </p:txBody>
      </p:sp>
      <p:sp>
        <p:nvSpPr>
          <p:cNvPr id="28" name="Rectangle 27">
            <a:extLst>
              <a:ext uri="{FF2B5EF4-FFF2-40B4-BE49-F238E27FC236}">
                <a16:creationId xmlns:a16="http://schemas.microsoft.com/office/drawing/2014/main" id="{1A815D5C-2356-4424-A0D8-1BF02319411F}"/>
              </a:ext>
            </a:extLst>
          </p:cNvPr>
          <p:cNvSpPr/>
          <p:nvPr/>
        </p:nvSpPr>
        <p:spPr>
          <a:xfrm>
            <a:off x="0" y="521439"/>
            <a:ext cx="4427984" cy="480131"/>
          </a:xfrm>
          <a:prstGeom prst="rect">
            <a:avLst/>
          </a:prstGeom>
        </p:spPr>
        <p:txBody>
          <a:bodyPr wrap="square">
            <a:spAutoFit/>
          </a:bodyPr>
          <a:lstStyle/>
          <a:p>
            <a:pPr eaLnBrk="1" hangingPunct="1">
              <a:lnSpc>
                <a:spcPct val="90000"/>
              </a:lnSpc>
            </a:pPr>
            <a:r>
              <a:rPr lang="fr-FR" sz="1400" i="1" dirty="0">
                <a:solidFill>
                  <a:srgbClr val="F5A044"/>
                </a:solidFill>
              </a:rPr>
              <a:t>Simulation de la reprise sur fraiseuse CN pour opération de perçage avant taraudage</a:t>
            </a:r>
          </a:p>
        </p:txBody>
      </p:sp>
      <p:sp>
        <p:nvSpPr>
          <p:cNvPr id="29" name="Rectangle 28">
            <a:extLst>
              <a:ext uri="{FF2B5EF4-FFF2-40B4-BE49-F238E27FC236}">
                <a16:creationId xmlns:a16="http://schemas.microsoft.com/office/drawing/2014/main" id="{65122258-8AC4-498B-B7B8-1A4E6617895E}"/>
              </a:ext>
            </a:extLst>
          </p:cNvPr>
          <p:cNvSpPr/>
          <p:nvPr/>
        </p:nvSpPr>
        <p:spPr>
          <a:xfrm>
            <a:off x="7160887" y="6584156"/>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3</a:t>
            </a:r>
          </a:p>
        </p:txBody>
      </p:sp>
      <p:sp>
        <p:nvSpPr>
          <p:cNvPr id="23" name="Espace réservé du pied de page 7">
            <a:extLst>
              <a:ext uri="{FF2B5EF4-FFF2-40B4-BE49-F238E27FC236}">
                <a16:creationId xmlns:a16="http://schemas.microsoft.com/office/drawing/2014/main" id="{5928EB6A-18C8-451B-A652-81AB3531A898}"/>
              </a:ext>
            </a:extLst>
          </p:cNvPr>
          <p:cNvSpPr txBox="1">
            <a:spLocks/>
          </p:cNvSpPr>
          <p:nvPr/>
        </p:nvSpPr>
        <p:spPr>
          <a:xfrm>
            <a:off x="4401724" y="6629145"/>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a:t>SUJET_0</a:t>
            </a:r>
            <a:endParaRPr lang="fr-FR" dirty="0"/>
          </a:p>
        </p:txBody>
      </p:sp>
      <p:pic>
        <p:nvPicPr>
          <p:cNvPr id="2" name="Percages_Fina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1664" y="1320215"/>
            <a:ext cx="8212640" cy="4619610"/>
          </a:xfrm>
          <a:prstGeom prst="rect">
            <a:avLst/>
          </a:prstGeom>
        </p:spPr>
      </p:pic>
      <p:sp>
        <p:nvSpPr>
          <p:cNvPr id="9" name="ZoneTexte 8"/>
          <p:cNvSpPr txBox="1"/>
          <p:nvPr/>
        </p:nvSpPr>
        <p:spPr>
          <a:xfrm>
            <a:off x="1835696" y="5660105"/>
            <a:ext cx="6984775" cy="307777"/>
          </a:xfrm>
          <a:prstGeom prst="rect">
            <a:avLst/>
          </a:prstGeom>
          <a:noFill/>
        </p:spPr>
        <p:txBody>
          <a:bodyPr wrap="square" rtlCol="0">
            <a:spAutoFit/>
          </a:bodyPr>
          <a:lstStyle/>
          <a:p>
            <a:r>
              <a:rPr lang="fr-FR" sz="1400" b="1" dirty="0"/>
              <a:t>VIDEO : exécuter le mode diaporama pour lecture automatique</a:t>
            </a:r>
          </a:p>
        </p:txBody>
      </p:sp>
    </p:spTree>
    <p:extLst>
      <p:ext uri="{BB962C8B-B14F-4D97-AF65-F5344CB8AC3E}">
        <p14:creationId xmlns:p14="http://schemas.microsoft.com/office/powerpoint/2010/main" val="4112936364"/>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7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904561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Introduction, mise en situation</a:t>
            </a:r>
          </a:p>
        </p:txBody>
      </p:sp>
      <p:pic>
        <p:nvPicPr>
          <p:cNvPr id="3" name="Picture 9"/>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92127" y="938953"/>
            <a:ext cx="3521075" cy="2286000"/>
          </a:xfrm>
          <a:prstGeom prst="rect">
            <a:avLst/>
          </a:prstGeom>
          <a:noFill/>
          <a:ln w="9525">
            <a:noFill/>
            <a:miter lim="800000"/>
            <a:headEnd/>
            <a:tailEnd/>
          </a:ln>
        </p:spPr>
      </p:pic>
      <p:pic>
        <p:nvPicPr>
          <p:cNvPr id="4" name="Imag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052736"/>
            <a:ext cx="1597660" cy="1431925"/>
          </a:xfrm>
          <a:prstGeom prst="rect">
            <a:avLst/>
          </a:prstGeom>
          <a:solidFill>
            <a:srgbClr val="FFFFFF"/>
          </a:solidFill>
          <a:ln>
            <a:noFill/>
          </a:ln>
        </p:spPr>
      </p:pic>
      <p:sp>
        <p:nvSpPr>
          <p:cNvPr id="7" name="Rectangle 6"/>
          <p:cNvSpPr/>
          <p:nvPr/>
        </p:nvSpPr>
        <p:spPr>
          <a:xfrm>
            <a:off x="4355976" y="2654303"/>
            <a:ext cx="4896544" cy="1837426"/>
          </a:xfrm>
          <a:prstGeom prst="rect">
            <a:avLst/>
          </a:prstGeom>
        </p:spPr>
        <p:txBody>
          <a:bodyPr wrap="square">
            <a:spAutoFit/>
          </a:bodyPr>
          <a:lstStyle/>
          <a:p>
            <a:pPr lvl="1" eaLnBrk="1" hangingPunct="1">
              <a:lnSpc>
                <a:spcPct val="90000"/>
              </a:lnSpc>
            </a:pPr>
            <a:r>
              <a:rPr lang="fr-FR" sz="1400" dirty="0">
                <a:solidFill>
                  <a:srgbClr val="9D4376"/>
                </a:solidFill>
              </a:rPr>
              <a:t>Plusieurs milliers de trous de haute qualité </a:t>
            </a:r>
            <a:br>
              <a:rPr lang="fr-FR" sz="1400" dirty="0">
                <a:solidFill>
                  <a:srgbClr val="9D4376"/>
                </a:solidFill>
              </a:rPr>
            </a:br>
            <a:r>
              <a:rPr lang="fr-FR" sz="1400" dirty="0">
                <a:solidFill>
                  <a:srgbClr val="9D4376"/>
                </a:solidFill>
              </a:rPr>
              <a:t>(Ø12-25 mm, IT H8, Ra 1.6 µm)</a:t>
            </a:r>
          </a:p>
          <a:p>
            <a:pPr lvl="1" eaLnBrk="1" hangingPunct="1">
              <a:lnSpc>
                <a:spcPct val="90000"/>
              </a:lnSpc>
            </a:pPr>
            <a:r>
              <a:rPr lang="fr-FR" sz="1400" dirty="0">
                <a:solidFill>
                  <a:srgbClr val="9D4376"/>
                </a:solidFill>
              </a:rPr>
              <a:t>Matériaux : empilages d’alliages d’aluminium et de titane + composites</a:t>
            </a:r>
          </a:p>
          <a:p>
            <a:pPr lvl="1" eaLnBrk="1" hangingPunct="1">
              <a:lnSpc>
                <a:spcPct val="90000"/>
              </a:lnSpc>
            </a:pPr>
            <a:endParaRPr lang="fr-FR" sz="1400" dirty="0">
              <a:solidFill>
                <a:srgbClr val="9D4376"/>
              </a:solidFill>
            </a:endParaRPr>
          </a:p>
          <a:p>
            <a:pPr lvl="1" eaLnBrk="1" hangingPunct="1">
              <a:lnSpc>
                <a:spcPct val="90000"/>
              </a:lnSpc>
            </a:pPr>
            <a:r>
              <a:rPr lang="fr-FR" sz="1400" dirty="0">
                <a:solidFill>
                  <a:srgbClr val="9D4376"/>
                </a:solidFill>
              </a:rPr>
              <a:t>Contraintes imposées pour le système étudié (UPA) : </a:t>
            </a:r>
          </a:p>
          <a:p>
            <a:pPr marL="1200150" lvl="2" indent="-285750" eaLnBrk="1" hangingPunct="1">
              <a:lnSpc>
                <a:spcPct val="90000"/>
              </a:lnSpc>
              <a:buFont typeface="Wingdings" pitchFamily="2" charset="2"/>
              <a:buChar char="Ø"/>
            </a:pPr>
            <a:r>
              <a:rPr lang="fr-FR" sz="1400" dirty="0">
                <a:solidFill>
                  <a:srgbClr val="9D4376"/>
                </a:solidFill>
              </a:rPr>
              <a:t>Encombrement réduit</a:t>
            </a:r>
          </a:p>
          <a:p>
            <a:pPr marL="1200150" lvl="2" indent="-285750" eaLnBrk="1" hangingPunct="1">
              <a:lnSpc>
                <a:spcPct val="90000"/>
              </a:lnSpc>
              <a:buFont typeface="Wingdings" pitchFamily="2" charset="2"/>
              <a:buChar char="Ø"/>
            </a:pPr>
            <a:r>
              <a:rPr lang="fr-FR" sz="1400" dirty="0">
                <a:solidFill>
                  <a:srgbClr val="9D4376"/>
                </a:solidFill>
              </a:rPr>
              <a:t>Environnement</a:t>
            </a:r>
          </a:p>
          <a:p>
            <a:pPr marL="1200150" lvl="2" indent="-285750" eaLnBrk="1" hangingPunct="1">
              <a:lnSpc>
                <a:spcPct val="90000"/>
              </a:lnSpc>
              <a:buFont typeface="Wingdings" pitchFamily="2" charset="2"/>
              <a:buChar char="Ø"/>
            </a:pPr>
            <a:r>
              <a:rPr lang="fr-FR" sz="1400" dirty="0">
                <a:solidFill>
                  <a:srgbClr val="9D4376"/>
                </a:solidFill>
              </a:rPr>
              <a:t>Flexibilité d’utilisation…</a:t>
            </a:r>
          </a:p>
        </p:txBody>
      </p:sp>
      <p:sp>
        <p:nvSpPr>
          <p:cNvPr id="8" name="Rectangle 7"/>
          <p:cNvSpPr/>
          <p:nvPr/>
        </p:nvSpPr>
        <p:spPr>
          <a:xfrm>
            <a:off x="-36512" y="3326060"/>
            <a:ext cx="4536504" cy="978729"/>
          </a:xfrm>
          <a:prstGeom prst="rect">
            <a:avLst/>
          </a:prstGeom>
        </p:spPr>
        <p:txBody>
          <a:bodyPr wrap="square">
            <a:spAutoFit/>
          </a:bodyPr>
          <a:lstStyle/>
          <a:p>
            <a:pPr algn="ctr" eaLnBrk="1" hangingPunct="1">
              <a:lnSpc>
                <a:spcPct val="90000"/>
              </a:lnSpc>
            </a:pPr>
            <a:r>
              <a:rPr lang="fr-FR" sz="1600" i="1" dirty="0">
                <a:solidFill>
                  <a:srgbClr val="FF9900"/>
                </a:solidFill>
              </a:rPr>
              <a:t>Dans l’aéronautique, il faut réaliser un nombre très important de trous de fixation, avec des moyens portatifs appelés unités de perçages autonomes (UPA). </a:t>
            </a:r>
          </a:p>
        </p:txBody>
      </p:sp>
      <p:pic>
        <p:nvPicPr>
          <p:cNvPr id="12" name="Imag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4803775"/>
            <a:ext cx="4264025" cy="1133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3" name="Text Box 66"/>
          <p:cNvSpPr txBox="1">
            <a:spLocks noChangeArrowheads="1"/>
          </p:cNvSpPr>
          <p:nvPr/>
        </p:nvSpPr>
        <p:spPr bwMode="auto">
          <a:xfrm>
            <a:off x="592127" y="6467137"/>
            <a:ext cx="2535640" cy="1538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ctr">
              <a:spcAft>
                <a:spcPts val="0"/>
              </a:spcAft>
            </a:pPr>
            <a:r>
              <a:rPr lang="fr-FR" sz="1000" dirty="0">
                <a:effectLst/>
                <a:latin typeface="Arial" pitchFamily="34" charset="0"/>
                <a:ea typeface="Times New Roman"/>
                <a:cs typeface="Arial" pitchFamily="34" charset="0"/>
              </a:rPr>
              <a:t>Mise en situation d’une machine (UPA)</a:t>
            </a:r>
          </a:p>
        </p:txBody>
      </p:sp>
      <p:sp>
        <p:nvSpPr>
          <p:cNvPr id="14" name="Text Box 66"/>
          <p:cNvSpPr txBox="1">
            <a:spLocks noChangeArrowheads="1"/>
          </p:cNvSpPr>
          <p:nvPr/>
        </p:nvSpPr>
        <p:spPr bwMode="auto">
          <a:xfrm>
            <a:off x="5148064" y="5949280"/>
            <a:ext cx="2535640" cy="1538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ctr">
              <a:spcAft>
                <a:spcPts val="0"/>
              </a:spcAft>
            </a:pPr>
            <a:r>
              <a:rPr lang="fr-FR" sz="1000" dirty="0">
                <a:effectLst/>
                <a:latin typeface="Arial" pitchFamily="34" charset="0"/>
                <a:ea typeface="Times New Roman"/>
                <a:cs typeface="Arial" pitchFamily="34" charset="0"/>
              </a:rPr>
              <a:t>Unité de perçage autonome (UPA) typique</a:t>
            </a:r>
          </a:p>
        </p:txBody>
      </p:sp>
      <p:pic>
        <p:nvPicPr>
          <p:cNvPr id="17"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04" r="36147"/>
          <a:stretch/>
        </p:blipFill>
        <p:spPr bwMode="auto">
          <a:xfrm>
            <a:off x="825273" y="4652715"/>
            <a:ext cx="2069348" cy="1703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Image 15"/>
          <p:cNvPicPr/>
          <p:nvPr/>
        </p:nvPicPr>
        <p:blipFill>
          <a:blip r:embed="rId6">
            <a:extLst>
              <a:ext uri="{28A0092B-C50C-407E-A947-70E740481C1C}">
                <a14:useLocalDpi xmlns:a14="http://schemas.microsoft.com/office/drawing/2010/main" val="0"/>
              </a:ext>
            </a:extLst>
          </a:blip>
          <a:srcRect/>
          <a:stretch>
            <a:fillRect/>
          </a:stretch>
        </p:blipFill>
        <p:spPr bwMode="auto">
          <a:xfrm>
            <a:off x="2011511" y="4415576"/>
            <a:ext cx="1541780" cy="1428115"/>
          </a:xfrm>
          <a:prstGeom prst="rect">
            <a:avLst/>
          </a:prstGeom>
          <a:solidFill>
            <a:srgbClr val="FFFFFF"/>
          </a:solidFill>
          <a:ln>
            <a:noFill/>
          </a:ln>
        </p:spPr>
      </p:pic>
      <p:sp>
        <p:nvSpPr>
          <p:cNvPr id="18" name="Espace réservé du numéro de diapositive 4">
            <a:extLst>
              <a:ext uri="{FF2B5EF4-FFF2-40B4-BE49-F238E27FC236}">
                <a16:creationId xmlns:a16="http://schemas.microsoft.com/office/drawing/2014/main" id="{9C7687D3-79AA-42C9-B040-0C48BD7ABDA7}"/>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3</a:t>
            </a:fld>
            <a:endParaRPr lang="fr-FR" dirty="0"/>
          </a:p>
        </p:txBody>
      </p:sp>
      <p:sp>
        <p:nvSpPr>
          <p:cNvPr id="19" name="Espace réservé du pied de page 7">
            <a:extLst>
              <a:ext uri="{FF2B5EF4-FFF2-40B4-BE49-F238E27FC236}">
                <a16:creationId xmlns:a16="http://schemas.microsoft.com/office/drawing/2014/main" id="{CFF31210-C81B-4B59-96E2-56C169A6ECE8}"/>
              </a:ext>
            </a:extLst>
          </p:cNvPr>
          <p:cNvSpPr>
            <a:spLocks noGrp="1"/>
          </p:cNvSpPr>
          <p:nvPr>
            <p:ph type="ftr" sz="quarter" idx="11"/>
          </p:nvPr>
        </p:nvSpPr>
        <p:spPr>
          <a:xfrm>
            <a:off x="4456656" y="6621025"/>
            <a:ext cx="926359" cy="223954"/>
          </a:xfrm>
        </p:spPr>
        <p:txBody>
          <a:bodyPr/>
          <a:lstStyle/>
          <a:p>
            <a:pPr>
              <a:defRPr/>
            </a:pPr>
            <a:r>
              <a:rPr lang="fr-FR" dirty="0"/>
              <a:t>SUJET_0</a:t>
            </a:r>
          </a:p>
        </p:txBody>
      </p:sp>
      <p:sp>
        <p:nvSpPr>
          <p:cNvPr id="20" name="Rectangle 19">
            <a:extLst>
              <a:ext uri="{FF2B5EF4-FFF2-40B4-BE49-F238E27FC236}">
                <a16:creationId xmlns:a16="http://schemas.microsoft.com/office/drawing/2014/main" id="{A50225D0-41A9-4975-BAF4-D2BD0C4FD791}"/>
              </a:ext>
            </a:extLst>
          </p:cNvPr>
          <p:cNvSpPr/>
          <p:nvPr/>
        </p:nvSpPr>
        <p:spPr>
          <a:xfrm>
            <a:off x="7452320" y="6654097"/>
            <a:ext cx="1848001" cy="16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9D4376"/>
                </a:solidFill>
                <a:highlight>
                  <a:srgbClr val="F5A044"/>
                </a:highlight>
                <a:latin typeface="Arial" charset="0"/>
                <a:cs typeface="Arial" charset="0"/>
              </a:rPr>
              <a:t>Mise en situation</a:t>
            </a:r>
          </a:p>
        </p:txBody>
      </p:sp>
    </p:spTree>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04561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Introduction, mise en situation</a:t>
            </a:r>
          </a:p>
        </p:txBody>
      </p:sp>
      <p:grpSp>
        <p:nvGrpSpPr>
          <p:cNvPr id="4" name="Group 13"/>
          <p:cNvGrpSpPr>
            <a:grpSpLocks/>
          </p:cNvGrpSpPr>
          <p:nvPr/>
        </p:nvGrpSpPr>
        <p:grpSpPr bwMode="auto">
          <a:xfrm>
            <a:off x="2239249" y="3404905"/>
            <a:ext cx="5470687" cy="2752549"/>
            <a:chOff x="-239" y="2931"/>
            <a:chExt cx="3102" cy="1560"/>
          </a:xfrm>
        </p:grpSpPr>
        <p:pic>
          <p:nvPicPr>
            <p:cNvPr id="5" name="Picture 14"/>
            <p:cNvPicPr>
              <a:picLocks noChangeAspect="1" noChangeArrowheads="1"/>
            </p:cNvPicPr>
            <p:nvPr/>
          </p:nvPicPr>
          <p:blipFill>
            <a:blip r:embed="rId2" cstate="print"/>
            <a:srcRect/>
            <a:stretch>
              <a:fillRect/>
            </a:stretch>
          </p:blipFill>
          <p:spPr bwMode="auto">
            <a:xfrm>
              <a:off x="-239" y="3115"/>
              <a:ext cx="1548" cy="1376"/>
            </a:xfrm>
            <a:prstGeom prst="rect">
              <a:avLst/>
            </a:prstGeom>
            <a:noFill/>
            <a:ln w="9525">
              <a:noFill/>
              <a:miter lim="800000"/>
              <a:headEnd/>
              <a:tailEnd/>
            </a:ln>
          </p:spPr>
        </p:pic>
        <p:sp>
          <p:nvSpPr>
            <p:cNvPr id="7" name="Text Box 16"/>
            <p:cNvSpPr txBox="1">
              <a:spLocks noChangeArrowheads="1"/>
            </p:cNvSpPr>
            <p:nvPr/>
          </p:nvSpPr>
          <p:spPr bwMode="auto">
            <a:xfrm>
              <a:off x="1488" y="3384"/>
              <a:ext cx="1375" cy="297"/>
            </a:xfrm>
            <a:prstGeom prst="rect">
              <a:avLst/>
            </a:prstGeom>
            <a:noFill/>
            <a:ln w="9525">
              <a:noFill/>
              <a:miter lim="800000"/>
              <a:headEnd/>
              <a:tailEnd/>
            </a:ln>
          </p:spPr>
          <p:txBody>
            <a:bodyPr wrap="square">
              <a:spAutoFit/>
            </a:bodyPr>
            <a:lstStyle/>
            <a:p>
              <a:pPr algn="ctr"/>
              <a:r>
                <a:rPr lang="fr-FR" sz="1400" b="1" i="1" dirty="0">
                  <a:solidFill>
                    <a:srgbClr val="F5A044"/>
                  </a:solidFill>
                  <a:latin typeface="Comic Sans MS" pitchFamily="66" charset="0"/>
                </a:rPr>
                <a:t>Copeaux continus en perçage et en alésage</a:t>
              </a:r>
            </a:p>
          </p:txBody>
        </p:sp>
        <p:pic>
          <p:nvPicPr>
            <p:cNvPr id="8" name="Picture 17"/>
            <p:cNvPicPr>
              <a:picLocks noChangeAspect="1" noChangeArrowheads="1"/>
            </p:cNvPicPr>
            <p:nvPr/>
          </p:nvPicPr>
          <p:blipFill>
            <a:blip r:embed="rId3" cstate="print"/>
            <a:srcRect/>
            <a:stretch>
              <a:fillRect/>
            </a:stretch>
          </p:blipFill>
          <p:spPr bwMode="auto">
            <a:xfrm>
              <a:off x="852" y="3748"/>
              <a:ext cx="590" cy="378"/>
            </a:xfrm>
            <a:prstGeom prst="rect">
              <a:avLst/>
            </a:prstGeom>
            <a:noFill/>
            <a:ln w="9525">
              <a:noFill/>
              <a:miter lim="800000"/>
              <a:headEnd/>
              <a:tailEnd/>
            </a:ln>
          </p:spPr>
        </p:pic>
        <p:sp>
          <p:nvSpPr>
            <p:cNvPr id="9" name="Text Box 18"/>
            <p:cNvSpPr txBox="1">
              <a:spLocks noChangeArrowheads="1"/>
            </p:cNvSpPr>
            <p:nvPr/>
          </p:nvSpPr>
          <p:spPr bwMode="auto">
            <a:xfrm>
              <a:off x="158" y="2931"/>
              <a:ext cx="1364" cy="174"/>
            </a:xfrm>
            <a:prstGeom prst="rect">
              <a:avLst/>
            </a:prstGeom>
            <a:noFill/>
            <a:ln w="9525">
              <a:noFill/>
              <a:miter lim="800000"/>
              <a:headEnd/>
              <a:tailEnd/>
            </a:ln>
          </p:spPr>
          <p:txBody>
            <a:bodyPr>
              <a:spAutoFit/>
            </a:bodyPr>
            <a:lstStyle/>
            <a:p>
              <a:pPr algn="l"/>
              <a:r>
                <a:rPr lang="fr-FR" sz="1400" b="1" i="1" dirty="0">
                  <a:solidFill>
                    <a:srgbClr val="F5A044"/>
                  </a:solidFill>
                  <a:latin typeface="Comic Sans MS" pitchFamily="66" charset="0"/>
                </a:rPr>
                <a:t>Outils cassés ! </a:t>
              </a:r>
            </a:p>
          </p:txBody>
        </p:sp>
      </p:grpSp>
      <p:pic>
        <p:nvPicPr>
          <p:cNvPr id="23" name="Picture 2"/>
          <p:cNvPicPr/>
          <p:nvPr/>
        </p:nvPicPr>
        <p:blipFill rotWithShape="1">
          <a:blip r:embed="rId4" cstate="print">
            <a:extLst>
              <a:ext uri="{28A0092B-C50C-407E-A947-70E740481C1C}">
                <a14:useLocalDpi xmlns:a14="http://schemas.microsoft.com/office/drawing/2010/main" val="0"/>
              </a:ext>
            </a:extLst>
          </a:blip>
          <a:srcRect r="16551" b="13931"/>
          <a:stretch/>
        </p:blipFill>
        <p:spPr bwMode="auto">
          <a:xfrm>
            <a:off x="4142173" y="4847830"/>
            <a:ext cx="1759317" cy="1601912"/>
          </a:xfrm>
          <a:prstGeom prst="rect">
            <a:avLst/>
          </a:prstGeom>
          <a:noFill/>
          <a:ln>
            <a:noFill/>
          </a:ln>
          <a:effectLst/>
          <a:extLst>
            <a:ext uri="{53640926-AAD7-44D8-BBD7-CCE9431645EC}">
              <a14:shadowObscured xmlns:a14="http://schemas.microsoft.com/office/drawing/2010/main"/>
            </a:ext>
          </a:extLst>
        </p:spPr>
      </p:pic>
      <p:sp>
        <p:nvSpPr>
          <p:cNvPr id="6" name="Rectangle 5"/>
          <p:cNvSpPr/>
          <p:nvPr/>
        </p:nvSpPr>
        <p:spPr>
          <a:xfrm>
            <a:off x="14114" y="1441630"/>
            <a:ext cx="9045618" cy="1569660"/>
          </a:xfrm>
          <a:prstGeom prst="rect">
            <a:avLst/>
          </a:prstGeom>
        </p:spPr>
        <p:txBody>
          <a:bodyPr wrap="square">
            <a:spAutoFit/>
          </a:bodyPr>
          <a:lstStyle/>
          <a:p>
            <a:pPr algn="ctr">
              <a:spcAft>
                <a:spcPts val="0"/>
              </a:spcAft>
            </a:pPr>
            <a:r>
              <a:rPr lang="fr-FR" sz="2400" dirty="0">
                <a:solidFill>
                  <a:srgbClr val="9D4376"/>
                </a:solidFill>
                <a:latin typeface="Arial" panose="020B0604020202020204" pitchFamily="34" charset="0"/>
                <a:ea typeface="Times New Roman" panose="02020603050405020304" pitchFamily="18" charset="0"/>
              </a:rPr>
              <a:t>Lors du perçage de certains matériaux, le bourrage des copeaux longs limite souvent la productivité des opérations de perçage, provoquant des dégradations</a:t>
            </a:r>
          </a:p>
          <a:p>
            <a:pPr algn="ctr">
              <a:spcAft>
                <a:spcPts val="0"/>
              </a:spcAft>
            </a:pPr>
            <a:r>
              <a:rPr lang="fr-FR" sz="2400" dirty="0">
                <a:solidFill>
                  <a:srgbClr val="9D4376"/>
                </a:solidFill>
                <a:latin typeface="Arial" panose="020B0604020202020204" pitchFamily="34" charset="0"/>
                <a:ea typeface="Times New Roman" panose="02020603050405020304" pitchFamily="18" charset="0"/>
              </a:rPr>
              <a:t> (casse d’outils ou mauvaise qualité des surfaces obtenues). </a:t>
            </a:r>
            <a:endParaRPr lang="fr-FR" sz="2400" dirty="0">
              <a:solidFill>
                <a:srgbClr val="9D4376"/>
              </a:solidFill>
              <a:effectLst/>
              <a:latin typeface="Times New Roman" panose="02020603050405020304" pitchFamily="18" charset="0"/>
              <a:ea typeface="Times New Roman" panose="02020603050405020304" pitchFamily="18" charset="0"/>
            </a:endParaRPr>
          </a:p>
        </p:txBody>
      </p:sp>
      <p:sp>
        <p:nvSpPr>
          <p:cNvPr id="12" name="Espace réservé du numéro de diapositive 4">
            <a:extLst>
              <a:ext uri="{FF2B5EF4-FFF2-40B4-BE49-F238E27FC236}">
                <a16:creationId xmlns:a16="http://schemas.microsoft.com/office/drawing/2014/main" id="{6A3D5A44-E380-4CD4-96AB-AFDD17169F6D}"/>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4</a:t>
            </a:fld>
            <a:endParaRPr lang="fr-FR" dirty="0"/>
          </a:p>
        </p:txBody>
      </p:sp>
      <p:sp>
        <p:nvSpPr>
          <p:cNvPr id="13" name="Espace réservé du pied de page 7">
            <a:extLst>
              <a:ext uri="{FF2B5EF4-FFF2-40B4-BE49-F238E27FC236}">
                <a16:creationId xmlns:a16="http://schemas.microsoft.com/office/drawing/2014/main" id="{6CEE5162-4EF3-4B19-9502-126EC533A7BC}"/>
              </a:ext>
            </a:extLst>
          </p:cNvPr>
          <p:cNvSpPr>
            <a:spLocks noGrp="1"/>
          </p:cNvSpPr>
          <p:nvPr>
            <p:ph type="ftr" sz="quarter" idx="11"/>
          </p:nvPr>
        </p:nvSpPr>
        <p:spPr>
          <a:xfrm>
            <a:off x="4296122" y="6615382"/>
            <a:ext cx="926359" cy="223954"/>
          </a:xfrm>
        </p:spPr>
        <p:txBody>
          <a:bodyPr/>
          <a:lstStyle/>
          <a:p>
            <a:pPr>
              <a:defRPr/>
            </a:pPr>
            <a:r>
              <a:rPr lang="fr-FR" dirty="0"/>
              <a:t>SUJET_0</a:t>
            </a:r>
          </a:p>
        </p:txBody>
      </p:sp>
      <p:sp>
        <p:nvSpPr>
          <p:cNvPr id="15" name="Rectangle 14">
            <a:extLst>
              <a:ext uri="{FF2B5EF4-FFF2-40B4-BE49-F238E27FC236}">
                <a16:creationId xmlns:a16="http://schemas.microsoft.com/office/drawing/2014/main" id="{04DE85DE-61DC-4445-BD6A-9CCE34FAECE0}"/>
              </a:ext>
            </a:extLst>
          </p:cNvPr>
          <p:cNvSpPr/>
          <p:nvPr/>
        </p:nvSpPr>
        <p:spPr>
          <a:xfrm>
            <a:off x="7452320" y="6654097"/>
            <a:ext cx="1848001" cy="16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9D4376"/>
                </a:solidFill>
                <a:highlight>
                  <a:srgbClr val="F5A044"/>
                </a:highlight>
                <a:latin typeface="Arial" charset="0"/>
                <a:cs typeface="Arial" charset="0"/>
              </a:rPr>
              <a:t>Mise en situation</a:t>
            </a:r>
          </a:p>
        </p:txBody>
      </p:sp>
    </p:spTree>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04561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Introduction, mise en situation</a:t>
            </a:r>
          </a:p>
        </p:txBody>
      </p:sp>
      <p:sp>
        <p:nvSpPr>
          <p:cNvPr id="10" name="Rectangle 9"/>
          <p:cNvSpPr/>
          <p:nvPr/>
        </p:nvSpPr>
        <p:spPr>
          <a:xfrm>
            <a:off x="117818" y="1015400"/>
            <a:ext cx="8809982" cy="2031325"/>
          </a:xfrm>
          <a:prstGeom prst="rect">
            <a:avLst/>
          </a:prstGeom>
        </p:spPr>
        <p:txBody>
          <a:bodyPr wrap="square">
            <a:spAutoFit/>
          </a:bodyPr>
          <a:lstStyle/>
          <a:p>
            <a:pPr algn="ctr" eaLnBrk="1" hangingPunct="1">
              <a:lnSpc>
                <a:spcPct val="90000"/>
              </a:lnSpc>
            </a:pPr>
            <a:r>
              <a:rPr lang="fr-FR" sz="2000" dirty="0">
                <a:solidFill>
                  <a:srgbClr val="9D4376"/>
                </a:solidFill>
              </a:rPr>
              <a:t>Afin d’éviter les problèmes lors du perçage des trous profonds, une UPA à assistance vibratoire </a:t>
            </a:r>
          </a:p>
          <a:p>
            <a:pPr algn="ctr" eaLnBrk="1" hangingPunct="1">
              <a:lnSpc>
                <a:spcPct val="90000"/>
              </a:lnSpc>
            </a:pPr>
            <a:r>
              <a:rPr lang="fr-FR" sz="2000" dirty="0">
                <a:solidFill>
                  <a:srgbClr val="9D4376"/>
                </a:solidFill>
              </a:rPr>
              <a:t>(oscillations axiales de faible fréquence superposées au mouvement d’avance axial de l’outil) sera proposée par une PME. </a:t>
            </a:r>
          </a:p>
          <a:p>
            <a:pPr algn="just" eaLnBrk="1" hangingPunct="1">
              <a:lnSpc>
                <a:spcPct val="90000"/>
              </a:lnSpc>
            </a:pPr>
            <a:endParaRPr lang="fr-FR" sz="2000" dirty="0">
              <a:solidFill>
                <a:srgbClr val="9D4376"/>
              </a:solidFill>
            </a:endParaRPr>
          </a:p>
          <a:p>
            <a:pPr algn="ctr" eaLnBrk="1" hangingPunct="1">
              <a:lnSpc>
                <a:spcPct val="90000"/>
              </a:lnSpc>
            </a:pPr>
            <a:r>
              <a:rPr lang="fr-FR" sz="2000" dirty="0">
                <a:solidFill>
                  <a:srgbClr val="9D4376"/>
                </a:solidFill>
              </a:rPr>
              <a:t>Le rôle principal de ces oscillations est de fragmenter les copeaux, qui deviennent plus faciles à évacuer.</a:t>
            </a:r>
          </a:p>
        </p:txBody>
      </p:sp>
      <p:grpSp>
        <p:nvGrpSpPr>
          <p:cNvPr id="11" name="Groupe 10"/>
          <p:cNvGrpSpPr>
            <a:grpSpLocks/>
          </p:cNvGrpSpPr>
          <p:nvPr/>
        </p:nvGrpSpPr>
        <p:grpSpPr bwMode="auto">
          <a:xfrm>
            <a:off x="2086744" y="3749143"/>
            <a:ext cx="1899920" cy="2148205"/>
            <a:chOff x="6098" y="71"/>
            <a:chExt cx="3096" cy="3539"/>
          </a:xfrm>
        </p:grpSpPr>
        <p:pic>
          <p:nvPicPr>
            <p:cNvPr id="13" name="Imag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8" y="71"/>
              <a:ext cx="3096" cy="322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pic>
        <p:pic>
          <p:nvPicPr>
            <p:cNvPr id="14"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9" y="1335"/>
              <a:ext cx="2594" cy="2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pic>
      </p:grpSp>
      <p:sp>
        <p:nvSpPr>
          <p:cNvPr id="12" name="Text Box 66"/>
          <p:cNvSpPr txBox="1">
            <a:spLocks noChangeArrowheads="1"/>
          </p:cNvSpPr>
          <p:nvPr/>
        </p:nvSpPr>
        <p:spPr bwMode="auto">
          <a:xfrm>
            <a:off x="1820208" y="5808298"/>
            <a:ext cx="2413083" cy="1846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ctr">
              <a:spcAft>
                <a:spcPts val="0"/>
              </a:spcAft>
            </a:pPr>
            <a:r>
              <a:rPr lang="fr-FR" sz="1200" b="1" dirty="0">
                <a:solidFill>
                  <a:srgbClr val="F5A044"/>
                </a:solidFill>
                <a:effectLst/>
                <a:latin typeface="Arial" pitchFamily="34" charset="0"/>
                <a:ea typeface="Times New Roman"/>
                <a:cs typeface="Arial" pitchFamily="34" charset="0"/>
              </a:rPr>
              <a:t>Principe du perçage vibratoire</a:t>
            </a:r>
          </a:p>
        </p:txBody>
      </p:sp>
      <p:pic>
        <p:nvPicPr>
          <p:cNvPr id="15" name="Image 1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2040" y="3670102"/>
            <a:ext cx="1712704" cy="1708417"/>
          </a:xfrm>
          <a:prstGeom prst="rect">
            <a:avLst/>
          </a:prstGeom>
          <a:noFill/>
          <a:ln>
            <a:noFill/>
          </a:ln>
        </p:spPr>
      </p:pic>
      <p:sp>
        <p:nvSpPr>
          <p:cNvPr id="16" name="Text Box 68"/>
          <p:cNvSpPr txBox="1">
            <a:spLocks noChangeArrowheads="1"/>
          </p:cNvSpPr>
          <p:nvPr/>
        </p:nvSpPr>
        <p:spPr bwMode="auto">
          <a:xfrm>
            <a:off x="4932040" y="5473654"/>
            <a:ext cx="1699895" cy="1846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algn="ctr">
              <a:spcAft>
                <a:spcPts val="0"/>
              </a:spcAft>
            </a:pPr>
            <a:r>
              <a:rPr lang="fr-FR" sz="1200" b="1" dirty="0">
                <a:solidFill>
                  <a:srgbClr val="F5A044"/>
                </a:solidFill>
                <a:effectLst/>
                <a:latin typeface="Arial" pitchFamily="34" charset="0"/>
                <a:ea typeface="Times New Roman"/>
                <a:cs typeface="Arial" pitchFamily="34" charset="0"/>
              </a:rPr>
              <a:t>Copeaux fragmentés</a:t>
            </a:r>
          </a:p>
        </p:txBody>
      </p:sp>
      <p:sp>
        <p:nvSpPr>
          <p:cNvPr id="2" name="Flèche droite 1"/>
          <p:cNvSpPr/>
          <p:nvPr/>
        </p:nvSpPr>
        <p:spPr>
          <a:xfrm>
            <a:off x="3986664" y="4516402"/>
            <a:ext cx="692368" cy="254272"/>
          </a:xfrm>
          <a:prstGeom prst="rightArrow">
            <a:avLst/>
          </a:prstGeom>
          <a:solidFill>
            <a:srgbClr val="9D4376"/>
          </a:solidFill>
          <a:ln>
            <a:solidFill>
              <a:srgbClr val="F5A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Espace réservé du numéro de diapositive 4">
            <a:extLst>
              <a:ext uri="{FF2B5EF4-FFF2-40B4-BE49-F238E27FC236}">
                <a16:creationId xmlns:a16="http://schemas.microsoft.com/office/drawing/2014/main" id="{F712EDD9-236C-4CAD-A332-F42376D791B1}"/>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5</a:t>
            </a:fld>
            <a:endParaRPr lang="fr-FR" dirty="0"/>
          </a:p>
        </p:txBody>
      </p:sp>
      <p:sp>
        <p:nvSpPr>
          <p:cNvPr id="19" name="Espace réservé du pied de page 7">
            <a:extLst>
              <a:ext uri="{FF2B5EF4-FFF2-40B4-BE49-F238E27FC236}">
                <a16:creationId xmlns:a16="http://schemas.microsoft.com/office/drawing/2014/main" id="{A04ED9AC-CEB1-43B7-A74F-89A9D9B91040}"/>
              </a:ext>
            </a:extLst>
          </p:cNvPr>
          <p:cNvSpPr>
            <a:spLocks noGrp="1"/>
          </p:cNvSpPr>
          <p:nvPr>
            <p:ph type="ftr" sz="quarter" idx="11"/>
          </p:nvPr>
        </p:nvSpPr>
        <p:spPr>
          <a:xfrm>
            <a:off x="4233291" y="6598129"/>
            <a:ext cx="926359" cy="223954"/>
          </a:xfrm>
        </p:spPr>
        <p:txBody>
          <a:bodyPr/>
          <a:lstStyle/>
          <a:p>
            <a:pPr>
              <a:defRPr/>
            </a:pPr>
            <a:r>
              <a:rPr lang="fr-FR" dirty="0"/>
              <a:t>SUJET_0</a:t>
            </a:r>
          </a:p>
        </p:txBody>
      </p:sp>
      <p:sp>
        <p:nvSpPr>
          <p:cNvPr id="21" name="Rectangle 20">
            <a:extLst>
              <a:ext uri="{FF2B5EF4-FFF2-40B4-BE49-F238E27FC236}">
                <a16:creationId xmlns:a16="http://schemas.microsoft.com/office/drawing/2014/main" id="{26AEF025-CF1D-4B3F-9DEE-9A2DFF2DDB33}"/>
              </a:ext>
            </a:extLst>
          </p:cNvPr>
          <p:cNvSpPr/>
          <p:nvPr/>
        </p:nvSpPr>
        <p:spPr>
          <a:xfrm>
            <a:off x="7452320" y="6654097"/>
            <a:ext cx="1848001" cy="16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9D4376"/>
                </a:solidFill>
                <a:highlight>
                  <a:srgbClr val="F5A044"/>
                </a:highlight>
                <a:latin typeface="Arial" charset="0"/>
                <a:cs typeface="Arial" charset="0"/>
              </a:rPr>
              <a:t>Mise en situation</a:t>
            </a:r>
          </a:p>
        </p:txBody>
      </p:sp>
    </p:spTree>
    <p:extLst>
      <p:ext uri="{BB962C8B-B14F-4D97-AF65-F5344CB8AC3E}">
        <p14:creationId xmlns:p14="http://schemas.microsoft.com/office/powerpoint/2010/main" val="457848287"/>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04561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Introduction, mise en situation</a:t>
            </a:r>
          </a:p>
        </p:txBody>
      </p:sp>
      <p:sp>
        <p:nvSpPr>
          <p:cNvPr id="17" name="Espace réservé du numéro de diapositive 4">
            <a:extLst>
              <a:ext uri="{FF2B5EF4-FFF2-40B4-BE49-F238E27FC236}">
                <a16:creationId xmlns:a16="http://schemas.microsoft.com/office/drawing/2014/main" id="{F712EDD9-236C-4CAD-A332-F42376D791B1}"/>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6</a:t>
            </a:fld>
            <a:endParaRPr lang="fr-FR" dirty="0"/>
          </a:p>
        </p:txBody>
      </p:sp>
      <p:sp>
        <p:nvSpPr>
          <p:cNvPr id="19" name="Espace réservé du pied de page 7">
            <a:extLst>
              <a:ext uri="{FF2B5EF4-FFF2-40B4-BE49-F238E27FC236}">
                <a16:creationId xmlns:a16="http://schemas.microsoft.com/office/drawing/2014/main" id="{A04ED9AC-CEB1-43B7-A74F-89A9D9B91040}"/>
              </a:ext>
            </a:extLst>
          </p:cNvPr>
          <p:cNvSpPr>
            <a:spLocks noGrp="1"/>
          </p:cNvSpPr>
          <p:nvPr>
            <p:ph type="ftr" sz="quarter" idx="11"/>
          </p:nvPr>
        </p:nvSpPr>
        <p:spPr>
          <a:xfrm>
            <a:off x="4283968" y="6633879"/>
            <a:ext cx="926359" cy="223954"/>
          </a:xfrm>
        </p:spPr>
        <p:txBody>
          <a:bodyPr/>
          <a:lstStyle/>
          <a:p>
            <a:pPr>
              <a:defRPr/>
            </a:pPr>
            <a:r>
              <a:rPr lang="fr-FR" dirty="0"/>
              <a:t>SUJET_0</a:t>
            </a:r>
          </a:p>
        </p:txBody>
      </p:sp>
      <p:sp>
        <p:nvSpPr>
          <p:cNvPr id="20" name="Rectangle 19">
            <a:extLst>
              <a:ext uri="{FF2B5EF4-FFF2-40B4-BE49-F238E27FC236}">
                <a16:creationId xmlns:a16="http://schemas.microsoft.com/office/drawing/2014/main" id="{1A815D5C-2356-4424-A0D8-1BF02319411F}"/>
              </a:ext>
            </a:extLst>
          </p:cNvPr>
          <p:cNvSpPr/>
          <p:nvPr/>
        </p:nvSpPr>
        <p:spPr>
          <a:xfrm>
            <a:off x="1907704" y="1180144"/>
            <a:ext cx="5832648" cy="313932"/>
          </a:xfrm>
          <a:prstGeom prst="rect">
            <a:avLst/>
          </a:prstGeom>
        </p:spPr>
        <p:txBody>
          <a:bodyPr wrap="square">
            <a:spAutoFit/>
          </a:bodyPr>
          <a:lstStyle/>
          <a:p>
            <a:pPr eaLnBrk="1" hangingPunct="1">
              <a:lnSpc>
                <a:spcPct val="90000"/>
              </a:lnSpc>
            </a:pPr>
            <a:r>
              <a:rPr lang="fr-FR" sz="1600" i="1" dirty="0">
                <a:solidFill>
                  <a:srgbClr val="F5A044"/>
                </a:solidFill>
              </a:rPr>
              <a:t>Fonctionnement </a:t>
            </a:r>
            <a:r>
              <a:rPr lang="fr-FR" sz="1600" b="1" i="1" dirty="0">
                <a:solidFill>
                  <a:srgbClr val="F5A044"/>
                </a:solidFill>
              </a:rPr>
              <a:t>SANS</a:t>
            </a:r>
            <a:r>
              <a:rPr lang="fr-FR" sz="1600" i="1" dirty="0">
                <a:solidFill>
                  <a:srgbClr val="F5A044"/>
                </a:solidFill>
              </a:rPr>
              <a:t> oscillation : copeaux non fragmentés</a:t>
            </a:r>
          </a:p>
        </p:txBody>
      </p:sp>
      <p:pic>
        <p:nvPicPr>
          <p:cNvPr id="2" name="avancé_foret_sans_oscillation_FINAL_0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880" t="474" r="623" b="1091"/>
          <a:stretch/>
        </p:blipFill>
        <p:spPr>
          <a:xfrm>
            <a:off x="827584" y="1916832"/>
            <a:ext cx="7639389" cy="4294291"/>
          </a:xfrm>
          <a:prstGeom prst="rect">
            <a:avLst/>
          </a:prstGeom>
        </p:spPr>
      </p:pic>
      <p:sp>
        <p:nvSpPr>
          <p:cNvPr id="7" name="ZoneTexte 6"/>
          <p:cNvSpPr txBox="1"/>
          <p:nvPr/>
        </p:nvSpPr>
        <p:spPr>
          <a:xfrm>
            <a:off x="1817382" y="5964766"/>
            <a:ext cx="6984775" cy="307777"/>
          </a:xfrm>
          <a:prstGeom prst="rect">
            <a:avLst/>
          </a:prstGeom>
          <a:noFill/>
        </p:spPr>
        <p:txBody>
          <a:bodyPr wrap="square" rtlCol="0">
            <a:spAutoFit/>
          </a:bodyPr>
          <a:lstStyle/>
          <a:p>
            <a:r>
              <a:rPr lang="fr-FR" sz="1400" b="1" dirty="0"/>
              <a:t>VIDEO : exécuter le mode diaporama pour lecture automatique</a:t>
            </a:r>
          </a:p>
        </p:txBody>
      </p:sp>
      <p:sp>
        <p:nvSpPr>
          <p:cNvPr id="9" name="Rectangle 8">
            <a:extLst>
              <a:ext uri="{FF2B5EF4-FFF2-40B4-BE49-F238E27FC236}">
                <a16:creationId xmlns:a16="http://schemas.microsoft.com/office/drawing/2014/main" id="{727717F5-358F-4C08-A91B-B1A1D008B0EC}"/>
              </a:ext>
            </a:extLst>
          </p:cNvPr>
          <p:cNvSpPr/>
          <p:nvPr/>
        </p:nvSpPr>
        <p:spPr>
          <a:xfrm>
            <a:off x="7452320" y="6654097"/>
            <a:ext cx="1848001" cy="16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9D4376"/>
                </a:solidFill>
                <a:highlight>
                  <a:srgbClr val="F5A044"/>
                </a:highlight>
                <a:latin typeface="Arial" charset="0"/>
                <a:cs typeface="Arial" charset="0"/>
              </a:rPr>
              <a:t>Mise en situation</a:t>
            </a:r>
          </a:p>
        </p:txBody>
      </p:sp>
    </p:spTree>
    <p:extLst>
      <p:ext uri="{BB962C8B-B14F-4D97-AF65-F5344CB8AC3E}">
        <p14:creationId xmlns:p14="http://schemas.microsoft.com/office/powerpoint/2010/main" val="3145987289"/>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04561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Introduction, mise en situation</a:t>
            </a:r>
          </a:p>
        </p:txBody>
      </p:sp>
      <p:sp>
        <p:nvSpPr>
          <p:cNvPr id="17" name="Espace réservé du numéro de diapositive 4">
            <a:extLst>
              <a:ext uri="{FF2B5EF4-FFF2-40B4-BE49-F238E27FC236}">
                <a16:creationId xmlns:a16="http://schemas.microsoft.com/office/drawing/2014/main" id="{F712EDD9-236C-4CAD-A332-F42376D791B1}"/>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7</a:t>
            </a:fld>
            <a:endParaRPr lang="fr-FR" dirty="0"/>
          </a:p>
        </p:txBody>
      </p:sp>
      <p:sp>
        <p:nvSpPr>
          <p:cNvPr id="19" name="Espace réservé du pied de page 7">
            <a:extLst>
              <a:ext uri="{FF2B5EF4-FFF2-40B4-BE49-F238E27FC236}">
                <a16:creationId xmlns:a16="http://schemas.microsoft.com/office/drawing/2014/main" id="{A04ED9AC-CEB1-43B7-A74F-89A9D9B91040}"/>
              </a:ext>
            </a:extLst>
          </p:cNvPr>
          <p:cNvSpPr>
            <a:spLocks noGrp="1"/>
          </p:cNvSpPr>
          <p:nvPr>
            <p:ph type="ftr" sz="quarter" idx="11"/>
          </p:nvPr>
        </p:nvSpPr>
        <p:spPr>
          <a:xfrm>
            <a:off x="4211960" y="6652581"/>
            <a:ext cx="926359" cy="223954"/>
          </a:xfrm>
        </p:spPr>
        <p:txBody>
          <a:bodyPr/>
          <a:lstStyle/>
          <a:p>
            <a:pPr>
              <a:defRPr/>
            </a:pPr>
            <a:r>
              <a:rPr lang="fr-FR" dirty="0"/>
              <a:t>SUJET_0</a:t>
            </a:r>
          </a:p>
        </p:txBody>
      </p:sp>
      <p:sp>
        <p:nvSpPr>
          <p:cNvPr id="20" name="Rectangle 19">
            <a:extLst>
              <a:ext uri="{FF2B5EF4-FFF2-40B4-BE49-F238E27FC236}">
                <a16:creationId xmlns:a16="http://schemas.microsoft.com/office/drawing/2014/main" id="{1A815D5C-2356-4424-A0D8-1BF02319411F}"/>
              </a:ext>
            </a:extLst>
          </p:cNvPr>
          <p:cNvSpPr/>
          <p:nvPr/>
        </p:nvSpPr>
        <p:spPr>
          <a:xfrm>
            <a:off x="1907704" y="1180144"/>
            <a:ext cx="5832648" cy="313932"/>
          </a:xfrm>
          <a:prstGeom prst="rect">
            <a:avLst/>
          </a:prstGeom>
        </p:spPr>
        <p:txBody>
          <a:bodyPr wrap="square">
            <a:spAutoFit/>
          </a:bodyPr>
          <a:lstStyle/>
          <a:p>
            <a:pPr eaLnBrk="1" hangingPunct="1">
              <a:lnSpc>
                <a:spcPct val="90000"/>
              </a:lnSpc>
            </a:pPr>
            <a:r>
              <a:rPr lang="fr-FR" sz="1600" i="1" dirty="0">
                <a:solidFill>
                  <a:srgbClr val="F5A044"/>
                </a:solidFill>
              </a:rPr>
              <a:t>Fonctionnement </a:t>
            </a:r>
            <a:r>
              <a:rPr lang="fr-FR" sz="1600" b="1" i="1" dirty="0">
                <a:solidFill>
                  <a:srgbClr val="F5A044"/>
                </a:solidFill>
              </a:rPr>
              <a:t>AVEC</a:t>
            </a:r>
            <a:r>
              <a:rPr lang="fr-FR" sz="1600" i="1" dirty="0">
                <a:solidFill>
                  <a:srgbClr val="F5A044"/>
                </a:solidFill>
              </a:rPr>
              <a:t> oscillations : copeaux fragmentés</a:t>
            </a:r>
          </a:p>
        </p:txBody>
      </p:sp>
      <p:pic>
        <p:nvPicPr>
          <p:cNvPr id="3" name="avancé_foret_sans_oscillation_FINAL_0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 r="524"/>
          <a:stretch/>
        </p:blipFill>
        <p:spPr>
          <a:xfrm>
            <a:off x="755576" y="1880919"/>
            <a:ext cx="7632848" cy="4316103"/>
          </a:xfrm>
          <a:prstGeom prst="rect">
            <a:avLst/>
          </a:prstGeom>
        </p:spPr>
      </p:pic>
      <p:sp>
        <p:nvSpPr>
          <p:cNvPr id="2" name="ZoneTexte 1"/>
          <p:cNvSpPr txBox="1"/>
          <p:nvPr/>
        </p:nvSpPr>
        <p:spPr>
          <a:xfrm>
            <a:off x="1763688" y="5899117"/>
            <a:ext cx="6984775" cy="307777"/>
          </a:xfrm>
          <a:prstGeom prst="rect">
            <a:avLst/>
          </a:prstGeom>
          <a:noFill/>
        </p:spPr>
        <p:txBody>
          <a:bodyPr wrap="square" rtlCol="0">
            <a:spAutoFit/>
          </a:bodyPr>
          <a:lstStyle/>
          <a:p>
            <a:r>
              <a:rPr lang="fr-FR" sz="1400" b="1" dirty="0"/>
              <a:t>VIDEO : exécuter le mode diaporama pour lecture automatique</a:t>
            </a:r>
          </a:p>
        </p:txBody>
      </p:sp>
      <p:sp>
        <p:nvSpPr>
          <p:cNvPr id="9" name="Rectangle 8">
            <a:extLst>
              <a:ext uri="{FF2B5EF4-FFF2-40B4-BE49-F238E27FC236}">
                <a16:creationId xmlns:a16="http://schemas.microsoft.com/office/drawing/2014/main" id="{C817ACA7-D155-44D7-87C0-F7B15B6E11FB}"/>
              </a:ext>
            </a:extLst>
          </p:cNvPr>
          <p:cNvSpPr/>
          <p:nvPr/>
        </p:nvSpPr>
        <p:spPr>
          <a:xfrm>
            <a:off x="7452320" y="6654097"/>
            <a:ext cx="1848001" cy="16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9D4376"/>
                </a:solidFill>
                <a:highlight>
                  <a:srgbClr val="F5A044"/>
                </a:highlight>
                <a:latin typeface="Arial" charset="0"/>
                <a:cs typeface="Arial" charset="0"/>
              </a:rPr>
              <a:t>Mise en situation</a:t>
            </a:r>
          </a:p>
        </p:txBody>
      </p:sp>
    </p:spTree>
    <p:extLst>
      <p:ext uri="{BB962C8B-B14F-4D97-AF65-F5344CB8AC3E}">
        <p14:creationId xmlns:p14="http://schemas.microsoft.com/office/powerpoint/2010/main" val="110128671"/>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04561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Introduction, mise en situation</a:t>
            </a:r>
          </a:p>
        </p:txBody>
      </p:sp>
      <p:sp>
        <p:nvSpPr>
          <p:cNvPr id="10" name="Rectangle 9"/>
          <p:cNvSpPr/>
          <p:nvPr/>
        </p:nvSpPr>
        <p:spPr>
          <a:xfrm>
            <a:off x="0" y="2112948"/>
            <a:ext cx="8976991" cy="923330"/>
          </a:xfrm>
          <a:prstGeom prst="rect">
            <a:avLst/>
          </a:prstGeom>
        </p:spPr>
        <p:txBody>
          <a:bodyPr wrap="square">
            <a:spAutoFit/>
          </a:bodyPr>
          <a:lstStyle/>
          <a:p>
            <a:pPr algn="ctr" eaLnBrk="1" hangingPunct="1">
              <a:lnSpc>
                <a:spcPct val="90000"/>
              </a:lnSpc>
            </a:pPr>
            <a:r>
              <a:rPr lang="fr-FR" sz="2000" dirty="0">
                <a:solidFill>
                  <a:srgbClr val="9D4376"/>
                </a:solidFill>
              </a:rPr>
              <a:t>La cinématique de cette machine génère une avance ainsi que des oscillations en utilisant un mécanisme spécial, à rapport de transmission instantanée variable sur un tour (mécanisme à doigt excentré / rainure). </a:t>
            </a:r>
          </a:p>
        </p:txBody>
      </p:sp>
      <p:grpSp>
        <p:nvGrpSpPr>
          <p:cNvPr id="3" name="Groupe 2"/>
          <p:cNvGrpSpPr/>
          <p:nvPr/>
        </p:nvGrpSpPr>
        <p:grpSpPr>
          <a:xfrm>
            <a:off x="2987824" y="3052645"/>
            <a:ext cx="2880320" cy="2397421"/>
            <a:chOff x="3457575" y="2430408"/>
            <a:chExt cx="2562225" cy="2143125"/>
          </a:xfrm>
        </p:grpSpPr>
        <p:pic>
          <p:nvPicPr>
            <p:cNvPr id="23" name="Image 22"/>
            <p:cNvPicPr/>
            <p:nvPr/>
          </p:nvPicPr>
          <p:blipFill rotWithShape="1">
            <a:blip r:embed="rId2"/>
            <a:srcRect l="10167" t="15267" r="9609" b="12214"/>
            <a:stretch/>
          </p:blipFill>
          <p:spPr bwMode="auto">
            <a:xfrm>
              <a:off x="3457575" y="2430408"/>
              <a:ext cx="2562225" cy="2143125"/>
            </a:xfrm>
            <a:prstGeom prst="rect">
              <a:avLst/>
            </a:prstGeom>
            <a:noFill/>
            <a:ln>
              <a:noFill/>
            </a:ln>
            <a:extLst>
              <a:ext uri="{53640926-AAD7-44D8-BBD7-CCE9431645EC}">
                <a14:shadowObscured xmlns:a14="http://schemas.microsoft.com/office/drawing/2010/main"/>
              </a:ext>
            </a:extLst>
          </p:spPr>
        </p:pic>
        <p:sp>
          <p:nvSpPr>
            <p:cNvPr id="17" name="Ellipse 16"/>
            <p:cNvSpPr/>
            <p:nvPr/>
          </p:nvSpPr>
          <p:spPr>
            <a:xfrm>
              <a:off x="4826635" y="3381375"/>
              <a:ext cx="464820" cy="7620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cxnSp>
          <p:nvCxnSpPr>
            <p:cNvPr id="19" name="Connecteur droit avec flèche 18"/>
            <p:cNvCxnSpPr/>
            <p:nvPr/>
          </p:nvCxnSpPr>
          <p:spPr>
            <a:xfrm>
              <a:off x="4636135" y="2895600"/>
              <a:ext cx="257175" cy="533400"/>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
          <p:nvSpPr>
            <p:cNvPr id="20" name="Zone de texte 8"/>
            <p:cNvSpPr txBox="1"/>
            <p:nvPr/>
          </p:nvSpPr>
          <p:spPr>
            <a:xfrm>
              <a:off x="3852545" y="2714625"/>
              <a:ext cx="1438275" cy="24003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fr-FR" sz="1000">
                  <a:effectLst/>
                  <a:latin typeface="Calibri" panose="020F0502020204030204" pitchFamily="34" charset="0"/>
                  <a:ea typeface="Times New Roman" panose="02020603050405020304" pitchFamily="18" charset="0"/>
                </a:rPr>
                <a:t>Doigt excentré/rainure</a:t>
              </a:r>
              <a:endParaRPr lang="fr-FR" sz="1000">
                <a:effectLst/>
                <a:latin typeface="Times New Roman" panose="02020603050405020304" pitchFamily="18" charset="0"/>
                <a:ea typeface="Times New Roman" panose="02020603050405020304" pitchFamily="18" charset="0"/>
              </a:endParaRPr>
            </a:p>
          </p:txBody>
        </p:sp>
      </p:grpSp>
      <p:sp>
        <p:nvSpPr>
          <p:cNvPr id="24" name="Rectangle 23"/>
          <p:cNvSpPr/>
          <p:nvPr/>
        </p:nvSpPr>
        <p:spPr>
          <a:xfrm>
            <a:off x="3940" y="5469243"/>
            <a:ext cx="8809982" cy="867930"/>
          </a:xfrm>
          <a:prstGeom prst="rect">
            <a:avLst/>
          </a:prstGeom>
        </p:spPr>
        <p:txBody>
          <a:bodyPr wrap="square">
            <a:spAutoFit/>
          </a:bodyPr>
          <a:lstStyle/>
          <a:p>
            <a:pPr algn="ctr" eaLnBrk="1" hangingPunct="1">
              <a:lnSpc>
                <a:spcPct val="90000"/>
              </a:lnSpc>
            </a:pPr>
            <a:r>
              <a:rPr lang="fr-FR" sz="2800" dirty="0">
                <a:solidFill>
                  <a:srgbClr val="F5A044"/>
                </a:solidFill>
              </a:rPr>
              <a:t>Un explication détaillée du fonctionnement est donnée dans la suite de ce document</a:t>
            </a:r>
          </a:p>
        </p:txBody>
      </p:sp>
      <p:sp>
        <p:nvSpPr>
          <p:cNvPr id="2" name="Rectangle 1"/>
          <p:cNvSpPr/>
          <p:nvPr/>
        </p:nvSpPr>
        <p:spPr>
          <a:xfrm>
            <a:off x="42063" y="1021495"/>
            <a:ext cx="9004277" cy="1015663"/>
          </a:xfrm>
          <a:prstGeom prst="rect">
            <a:avLst/>
          </a:prstGeom>
        </p:spPr>
        <p:txBody>
          <a:bodyPr wrap="square">
            <a:spAutoFit/>
          </a:bodyPr>
          <a:lstStyle/>
          <a:p>
            <a:pPr algn="ctr">
              <a:spcAft>
                <a:spcPts val="0"/>
              </a:spcAft>
            </a:pPr>
            <a:r>
              <a:rPr lang="fr-FR" sz="2000" dirty="0">
                <a:solidFill>
                  <a:srgbClr val="9D4376"/>
                </a:solidFill>
                <a:latin typeface="Arial" panose="020B0604020202020204" pitchFamily="34" charset="0"/>
                <a:ea typeface="Times New Roman" panose="02020603050405020304" pitchFamily="18" charset="0"/>
              </a:rPr>
              <a:t>L’UPA est actionnée par le moteur (1) qui impose une vitesse de rotation à la douille à billes (4) à travers un engrenage conique de rapport unitaire </a:t>
            </a:r>
          </a:p>
          <a:p>
            <a:pPr algn="ctr">
              <a:spcAft>
                <a:spcPts val="0"/>
              </a:spcAft>
            </a:pPr>
            <a:r>
              <a:rPr lang="fr-FR" sz="2000" dirty="0">
                <a:solidFill>
                  <a:srgbClr val="9D4376"/>
                </a:solidFill>
                <a:latin typeface="Arial" panose="020B0604020202020204" pitchFamily="34" charset="0"/>
                <a:ea typeface="Times New Roman" panose="02020603050405020304" pitchFamily="18" charset="0"/>
              </a:rPr>
              <a:t>(non représenté sur le plan).</a:t>
            </a:r>
            <a:endParaRPr lang="en-GB" sz="1400" dirty="0">
              <a:solidFill>
                <a:srgbClr val="9D4376"/>
              </a:solidFill>
              <a:effectLst/>
              <a:latin typeface="Times New Roman" panose="02020603050405020304" pitchFamily="18" charset="0"/>
              <a:ea typeface="Times New Roman" panose="02020603050405020304" pitchFamily="18" charset="0"/>
            </a:endParaRPr>
          </a:p>
        </p:txBody>
      </p:sp>
      <p:sp>
        <p:nvSpPr>
          <p:cNvPr id="15" name="Espace réservé du numéro de diapositive 4">
            <a:extLst>
              <a:ext uri="{FF2B5EF4-FFF2-40B4-BE49-F238E27FC236}">
                <a16:creationId xmlns:a16="http://schemas.microsoft.com/office/drawing/2014/main" id="{2A319E82-DE65-4FED-8762-17CFE343082A}"/>
              </a:ext>
            </a:extLst>
          </p:cNvPr>
          <p:cNvSpPr>
            <a:spLocks noGrp="1"/>
          </p:cNvSpPr>
          <p:nvPr>
            <p:ph type="sldNum" sz="quarter" idx="12"/>
          </p:nvPr>
        </p:nvSpPr>
        <p:spPr>
          <a:xfrm>
            <a:off x="8797767" y="6359621"/>
            <a:ext cx="346233" cy="263950"/>
          </a:xfrm>
        </p:spPr>
        <p:txBody>
          <a:bodyPr/>
          <a:lstStyle/>
          <a:p>
            <a:pPr>
              <a:defRPr/>
            </a:pPr>
            <a:fld id="{C763B8D6-7639-4B7C-A0BD-454B7DFD0DB1}" type="slidenum">
              <a:rPr lang="fr-FR" smtClean="0"/>
              <a:pPr>
                <a:defRPr/>
              </a:pPr>
              <a:t>8</a:t>
            </a:fld>
            <a:endParaRPr lang="fr-FR" dirty="0"/>
          </a:p>
        </p:txBody>
      </p:sp>
      <p:sp>
        <p:nvSpPr>
          <p:cNvPr id="16" name="Espace réservé du pied de page 7">
            <a:extLst>
              <a:ext uri="{FF2B5EF4-FFF2-40B4-BE49-F238E27FC236}">
                <a16:creationId xmlns:a16="http://schemas.microsoft.com/office/drawing/2014/main" id="{373B2094-C428-4861-8FB1-B5E14413A4F0}"/>
              </a:ext>
            </a:extLst>
          </p:cNvPr>
          <p:cNvSpPr>
            <a:spLocks noGrp="1"/>
          </p:cNvSpPr>
          <p:nvPr>
            <p:ph type="ftr" sz="quarter" idx="11"/>
          </p:nvPr>
        </p:nvSpPr>
        <p:spPr>
          <a:xfrm>
            <a:off x="4240246" y="6623571"/>
            <a:ext cx="926359" cy="223954"/>
          </a:xfrm>
        </p:spPr>
        <p:txBody>
          <a:bodyPr/>
          <a:lstStyle/>
          <a:p>
            <a:pPr>
              <a:defRPr/>
            </a:pPr>
            <a:r>
              <a:rPr lang="fr-FR" dirty="0"/>
              <a:t>SUJET_0</a:t>
            </a:r>
          </a:p>
        </p:txBody>
      </p:sp>
      <p:sp>
        <p:nvSpPr>
          <p:cNvPr id="14" name="Rectangle 13">
            <a:extLst>
              <a:ext uri="{FF2B5EF4-FFF2-40B4-BE49-F238E27FC236}">
                <a16:creationId xmlns:a16="http://schemas.microsoft.com/office/drawing/2014/main" id="{4F8971F3-2076-438B-9EF5-641F71997512}"/>
              </a:ext>
            </a:extLst>
          </p:cNvPr>
          <p:cNvSpPr/>
          <p:nvPr/>
        </p:nvSpPr>
        <p:spPr>
          <a:xfrm>
            <a:off x="7452320" y="6654097"/>
            <a:ext cx="1848001" cy="16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9D4376"/>
                </a:solidFill>
                <a:highlight>
                  <a:srgbClr val="F5A044"/>
                </a:highlight>
                <a:latin typeface="Arial" charset="0"/>
                <a:cs typeface="Arial" charset="0"/>
              </a:rPr>
              <a:t>Mise en situation</a:t>
            </a:r>
          </a:p>
        </p:txBody>
      </p:sp>
    </p:spTree>
    <p:extLst>
      <p:ext uri="{BB962C8B-B14F-4D97-AF65-F5344CB8AC3E}">
        <p14:creationId xmlns:p14="http://schemas.microsoft.com/office/powerpoint/2010/main" val="2295425645"/>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3"/>
          <a:stretch>
            <a:fillRect/>
          </a:stretch>
        </p:blipFill>
        <p:spPr>
          <a:xfrm>
            <a:off x="3926701" y="2945364"/>
            <a:ext cx="4746409" cy="3684130"/>
          </a:xfrm>
          <a:prstGeom prst="rect">
            <a:avLst/>
          </a:prstGeom>
        </p:spPr>
      </p:pic>
      <p:sp>
        <p:nvSpPr>
          <p:cNvPr id="10" name="Rectangle 9"/>
          <p:cNvSpPr/>
          <p:nvPr/>
        </p:nvSpPr>
        <p:spPr>
          <a:xfrm>
            <a:off x="203699" y="18676"/>
            <a:ext cx="6653040" cy="76944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fr-F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Analyse du fonctionnement</a:t>
            </a:r>
          </a:p>
        </p:txBody>
      </p:sp>
      <p:sp>
        <p:nvSpPr>
          <p:cNvPr id="6147" name="Espace réservé du contenu 1"/>
          <p:cNvSpPr>
            <a:spLocks noGrp="1"/>
          </p:cNvSpPr>
          <p:nvPr>
            <p:ph idx="1"/>
          </p:nvPr>
        </p:nvSpPr>
        <p:spPr>
          <a:xfrm>
            <a:off x="408014" y="908720"/>
            <a:ext cx="8229600" cy="648072"/>
          </a:xfrm>
        </p:spPr>
        <p:txBody>
          <a:bodyPr/>
          <a:lstStyle/>
          <a:p>
            <a:r>
              <a:rPr lang="fr-FR" dirty="0">
                <a:solidFill>
                  <a:srgbClr val="9D4376"/>
                </a:solidFill>
              </a:rPr>
              <a:t>Fonctionnement vis à billes / glissière </a:t>
            </a:r>
          </a:p>
        </p:txBody>
      </p:sp>
      <p:sp>
        <p:nvSpPr>
          <p:cNvPr id="6" name="Rectangle 5"/>
          <p:cNvSpPr/>
          <p:nvPr/>
        </p:nvSpPr>
        <p:spPr>
          <a:xfrm>
            <a:off x="203699" y="1654865"/>
            <a:ext cx="8856985" cy="978729"/>
          </a:xfrm>
          <a:prstGeom prst="rect">
            <a:avLst/>
          </a:prstGeom>
        </p:spPr>
        <p:txBody>
          <a:bodyPr wrap="square">
            <a:spAutoFit/>
          </a:bodyPr>
          <a:lstStyle/>
          <a:p>
            <a:pPr algn="just" eaLnBrk="1" hangingPunct="1">
              <a:lnSpc>
                <a:spcPct val="90000"/>
              </a:lnSpc>
            </a:pPr>
            <a:r>
              <a:rPr lang="fr-FR" sz="1600" i="1" dirty="0">
                <a:solidFill>
                  <a:srgbClr val="FF9900"/>
                </a:solidFill>
              </a:rPr>
              <a:t>L’élément principal de la machine est composé d’un ensemble de deux modules liaison hélicoïdale / liaison glissière, constitué d’une vis à billes spéciale : le chemin de roulement hélicoïdal de la vis à billes croise des rainures longitudinales réalisées sur toute la longueur de la vis. Une description plus fine de chaque module est faite dans la suite du document.</a:t>
            </a:r>
          </a:p>
        </p:txBody>
      </p:sp>
      <p:sp>
        <p:nvSpPr>
          <p:cNvPr id="3" name="Rectangle 2"/>
          <p:cNvSpPr/>
          <p:nvPr/>
        </p:nvSpPr>
        <p:spPr>
          <a:xfrm>
            <a:off x="501026" y="3160307"/>
            <a:ext cx="3164815" cy="830997"/>
          </a:xfrm>
          <a:prstGeom prst="rect">
            <a:avLst/>
          </a:prstGeom>
          <a:noFill/>
        </p:spPr>
        <p:txBody>
          <a:bodyPr wrap="square">
            <a:spAutoFit/>
          </a:bodyPr>
          <a:lstStyle/>
          <a:p>
            <a:pPr algn="ctr">
              <a:spcAft>
                <a:spcPts val="0"/>
              </a:spcAft>
            </a:pPr>
            <a:r>
              <a:rPr lang="fr-FR" sz="1600" b="1" u="sng" dirty="0">
                <a:latin typeface="Arial" pitchFamily="34" charset="0"/>
                <a:ea typeface="Times New Roman"/>
                <a:cs typeface="Arial" pitchFamily="34" charset="0"/>
              </a:rPr>
              <a:t>Ensemble liaison glissière / liaison hélicoïdale </a:t>
            </a:r>
          </a:p>
          <a:p>
            <a:pPr algn="ctr">
              <a:spcAft>
                <a:spcPts val="0"/>
              </a:spcAft>
            </a:pPr>
            <a:r>
              <a:rPr lang="fr-FR" sz="1600" b="1" u="sng" dirty="0">
                <a:latin typeface="Arial" pitchFamily="34" charset="0"/>
                <a:ea typeface="Times New Roman"/>
                <a:cs typeface="Arial" pitchFamily="34" charset="0"/>
              </a:rPr>
              <a:t>(produit fourni par THK)</a:t>
            </a:r>
          </a:p>
        </p:txBody>
      </p:sp>
      <p:sp>
        <p:nvSpPr>
          <p:cNvPr id="9" name="Espace réservé du numéro de diapositive 8"/>
          <p:cNvSpPr>
            <a:spLocks noGrp="1"/>
          </p:cNvSpPr>
          <p:nvPr>
            <p:ph type="sldNum" sz="quarter" idx="12"/>
          </p:nvPr>
        </p:nvSpPr>
        <p:spPr>
          <a:xfrm>
            <a:off x="6985233" y="6544068"/>
            <a:ext cx="2133600" cy="313932"/>
          </a:xfrm>
        </p:spPr>
        <p:txBody>
          <a:bodyPr/>
          <a:lstStyle/>
          <a:p>
            <a:pPr>
              <a:defRPr/>
            </a:pPr>
            <a:fld id="{C763B8D6-7639-4B7C-A0BD-454B7DFD0DB1}" type="slidenum">
              <a:rPr lang="fr-FR" smtClean="0"/>
              <a:pPr>
                <a:defRPr/>
              </a:pPr>
              <a:t>9</a:t>
            </a:fld>
            <a:endParaRPr lang="fr-FR" dirty="0"/>
          </a:p>
        </p:txBody>
      </p:sp>
      <p:sp>
        <p:nvSpPr>
          <p:cNvPr id="20" name="Ellipse 19"/>
          <p:cNvSpPr/>
          <p:nvPr/>
        </p:nvSpPr>
        <p:spPr>
          <a:xfrm>
            <a:off x="4046376" y="4705220"/>
            <a:ext cx="1863465" cy="19274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p:cNvSpPr txBox="1"/>
          <p:nvPr/>
        </p:nvSpPr>
        <p:spPr>
          <a:xfrm>
            <a:off x="1991231" y="4411775"/>
            <a:ext cx="1489747" cy="830997"/>
          </a:xfrm>
          <a:prstGeom prst="rect">
            <a:avLst/>
          </a:prstGeom>
          <a:noFill/>
        </p:spPr>
        <p:txBody>
          <a:bodyPr wrap="square" rtlCol="0">
            <a:spAutoFit/>
          </a:bodyPr>
          <a:lstStyle/>
          <a:p>
            <a:pPr algn="ctr"/>
            <a:r>
              <a:rPr lang="fr-FR" sz="1600" b="1" u="sng" dirty="0"/>
              <a:t>Module </a:t>
            </a:r>
            <a:br>
              <a:rPr lang="fr-FR" sz="1600" b="1" u="sng" dirty="0"/>
            </a:br>
            <a:r>
              <a:rPr lang="fr-FR" sz="1600" b="1" u="sng" dirty="0"/>
              <a:t>« liaison glissière »</a:t>
            </a:r>
          </a:p>
        </p:txBody>
      </p:sp>
      <p:cxnSp>
        <p:nvCxnSpPr>
          <p:cNvPr id="26" name="Connecteur droit avec flèche 25"/>
          <p:cNvCxnSpPr/>
          <p:nvPr/>
        </p:nvCxnSpPr>
        <p:spPr>
          <a:xfrm>
            <a:off x="3347864" y="4919098"/>
            <a:ext cx="772440" cy="28332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Ellipse 27"/>
          <p:cNvSpPr/>
          <p:nvPr/>
        </p:nvSpPr>
        <p:spPr>
          <a:xfrm>
            <a:off x="6309253" y="3094794"/>
            <a:ext cx="1863465" cy="19274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p:cNvSpPr txBox="1"/>
          <p:nvPr/>
        </p:nvSpPr>
        <p:spPr>
          <a:xfrm>
            <a:off x="4227767" y="2867920"/>
            <a:ext cx="1432520" cy="830997"/>
          </a:xfrm>
          <a:prstGeom prst="rect">
            <a:avLst/>
          </a:prstGeom>
          <a:noFill/>
        </p:spPr>
        <p:txBody>
          <a:bodyPr wrap="square" rtlCol="0">
            <a:spAutoFit/>
          </a:bodyPr>
          <a:lstStyle/>
          <a:p>
            <a:pPr algn="ctr"/>
            <a:r>
              <a:rPr lang="fr-FR" sz="1600" b="1" u="sng" dirty="0"/>
              <a:t>Module « liaison hélicoïdale »</a:t>
            </a:r>
          </a:p>
        </p:txBody>
      </p:sp>
      <p:cxnSp>
        <p:nvCxnSpPr>
          <p:cNvPr id="30" name="Connecteur droit avec flèche 29"/>
          <p:cNvCxnSpPr/>
          <p:nvPr/>
        </p:nvCxnSpPr>
        <p:spPr>
          <a:xfrm>
            <a:off x="5411200" y="3135307"/>
            <a:ext cx="1080804" cy="33168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3C8AA38-E796-4C82-9288-583D22533D27}"/>
              </a:ext>
            </a:extLst>
          </p:cNvPr>
          <p:cNvSpPr/>
          <p:nvPr/>
        </p:nvSpPr>
        <p:spPr>
          <a:xfrm>
            <a:off x="7164288" y="6601312"/>
            <a:ext cx="2258234" cy="313932"/>
          </a:xfrm>
          <a:prstGeom prst="rect">
            <a:avLst/>
          </a:prstGeom>
        </p:spPr>
        <p:txBody>
          <a:bodyPr vert="horz" wrap="square" anchor="t" anchorCtr="1">
            <a:spAutoFit/>
          </a:bodyPr>
          <a:lstStyle/>
          <a:p>
            <a:pPr eaLnBrk="1" hangingPunct="1">
              <a:lnSpc>
                <a:spcPct val="90000"/>
              </a:lnSpc>
            </a:pPr>
            <a:r>
              <a:rPr lang="fr-FR" sz="1600" dirty="0">
                <a:solidFill>
                  <a:srgbClr val="FF9900"/>
                </a:solidFill>
                <a:highlight>
                  <a:srgbClr val="800080"/>
                </a:highlight>
              </a:rPr>
              <a:t>Ressource partie 1</a:t>
            </a:r>
          </a:p>
        </p:txBody>
      </p:sp>
      <p:sp>
        <p:nvSpPr>
          <p:cNvPr id="18" name="Espace réservé du pied de page 7">
            <a:extLst>
              <a:ext uri="{FF2B5EF4-FFF2-40B4-BE49-F238E27FC236}">
                <a16:creationId xmlns:a16="http://schemas.microsoft.com/office/drawing/2014/main" id="{F8913E42-D520-44A3-AEA6-FE9F0CB046A8}"/>
              </a:ext>
            </a:extLst>
          </p:cNvPr>
          <p:cNvSpPr txBox="1">
            <a:spLocks/>
          </p:cNvSpPr>
          <p:nvPr/>
        </p:nvSpPr>
        <p:spPr>
          <a:xfrm>
            <a:off x="4492206" y="6646301"/>
            <a:ext cx="926359" cy="223954"/>
          </a:xfrm>
          <a:prstGeom prst="rect">
            <a:avLst/>
          </a:prstGeom>
        </p:spPr>
        <p:txBody>
          <a:bodyPr vert="horz" lIns="91440" tIns="45720" rIns="91440" bIns="45720" rtlCol="0" anchor="ctr"/>
          <a:lstStyle>
            <a:defPPr>
              <a:defRPr lang="fr-FR"/>
            </a:defPPr>
            <a:lvl1pPr algn="ct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FR" dirty="0"/>
              <a:t>SUJET_0</a:t>
            </a:r>
          </a:p>
        </p:txBody>
      </p:sp>
      <p:sp>
        <p:nvSpPr>
          <p:cNvPr id="19" name="Espace réservé du numéro de diapositive 4">
            <a:extLst>
              <a:ext uri="{FF2B5EF4-FFF2-40B4-BE49-F238E27FC236}">
                <a16:creationId xmlns:a16="http://schemas.microsoft.com/office/drawing/2014/main" id="{7E3F8410-A9CC-4679-BADB-1374AA94DB93}"/>
              </a:ext>
            </a:extLst>
          </p:cNvPr>
          <p:cNvSpPr txBox="1">
            <a:spLocks/>
          </p:cNvSpPr>
          <p:nvPr/>
        </p:nvSpPr>
        <p:spPr>
          <a:xfrm>
            <a:off x="8797767" y="6359621"/>
            <a:ext cx="346233" cy="263950"/>
          </a:xfrm>
          <a:prstGeom prst="rect">
            <a:avLst/>
          </a:prstGeom>
        </p:spPr>
        <p:txBody>
          <a:bodyPr vert="horz" lIns="91440" tIns="45720" rIns="91440" bIns="45720" rtlCol="0" anchor="ctr"/>
          <a:lstStyle>
            <a:defPPr>
              <a:defRPr lang="fr-FR"/>
            </a:defPPr>
            <a:lvl1pPr algn="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C763B8D6-7639-4B7C-A0BD-454B7DFD0DB1}" type="slidenum">
              <a:rPr lang="fr-FR" smtClean="0"/>
              <a:pPr>
                <a:defRPr/>
              </a:pPr>
              <a:t>9</a:t>
            </a:fld>
            <a:endParaRPr lang="fr-FR" dirty="0"/>
          </a:p>
        </p:txBody>
      </p:sp>
    </p:spTree>
    <p:extLst>
      <p:ext uri="{BB962C8B-B14F-4D97-AF65-F5344CB8AC3E}">
        <p14:creationId xmlns:p14="http://schemas.microsoft.com/office/powerpoint/2010/main" val="2736567410"/>
      </p:ext>
    </p:extLst>
  </p:cSld>
  <p:clrMapOvr>
    <a:masterClrMapping/>
  </p:clrMapOvr>
  <mc:AlternateContent xmlns:mc="http://schemas.openxmlformats.org/markup-compatibility/2006" xmlns:p14="http://schemas.microsoft.com/office/powerpoint/2010/main">
    <mc:Choice Requires="p14">
      <p:transition p14:dur="0" advTm="15000"/>
    </mc:Choice>
    <mc:Fallback xmlns="">
      <p:transition advTm="15000"/>
    </mc:Fallback>
  </mc:AlternateContent>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D896DFA56D7F6449249E5B1E2B4596D" ma:contentTypeVersion="12" ma:contentTypeDescription="Crée un document." ma:contentTypeScope="" ma:versionID="68018456408477fbfed5f81c268bdf8e">
  <xsd:schema xmlns:xsd="http://www.w3.org/2001/XMLSchema" xmlns:xs="http://www.w3.org/2001/XMLSchema" xmlns:p="http://schemas.microsoft.com/office/2006/metadata/properties" xmlns:ns2="95ee71c6-10c6-49dc-81b1-17aaf24f3d5b" xmlns:ns3="3baaaf9e-fff4-4afa-987b-b2e914f2ae9f" targetNamespace="http://schemas.microsoft.com/office/2006/metadata/properties" ma:root="true" ma:fieldsID="5bb9a78c5f105cc5980e3a8bb3a5f670" ns2:_="" ns3:_="">
    <xsd:import namespace="95ee71c6-10c6-49dc-81b1-17aaf24f3d5b"/>
    <xsd:import namespace="3baaaf9e-fff4-4afa-987b-b2e914f2ae9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ee71c6-10c6-49dc-81b1-17aaf24f3d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5df49ad0-6ecc-4a6d-b1ab-db48c7dd635d"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aaaf9e-fff4-4afa-987b-b2e914f2ae9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625451b-35da-4f32-9f05-d01f98e15a38}" ma:internalName="TaxCatchAll" ma:showField="CatchAllData" ma:web="3baaaf9e-fff4-4afa-987b-b2e914f2ae9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5ee71c6-10c6-49dc-81b1-17aaf24f3d5b">
      <Terms xmlns="http://schemas.microsoft.com/office/infopath/2007/PartnerControls"/>
    </lcf76f155ced4ddcb4097134ff3c332f>
    <TaxCatchAll xmlns="3baaaf9e-fff4-4afa-987b-b2e914f2ae9f" xsi:nil="true"/>
  </documentManagement>
</p:properties>
</file>

<file path=customXml/itemProps1.xml><?xml version="1.0" encoding="utf-8"?>
<ds:datastoreItem xmlns:ds="http://schemas.openxmlformats.org/officeDocument/2006/customXml" ds:itemID="{0EA26226-20FA-42A5-A8F9-456448EA8EDF}"/>
</file>

<file path=customXml/itemProps2.xml><?xml version="1.0" encoding="utf-8"?>
<ds:datastoreItem xmlns:ds="http://schemas.openxmlformats.org/officeDocument/2006/customXml" ds:itemID="{20F83339-4388-46B1-8C50-871B1DEE43E3}">
  <ds:schemaRefs>
    <ds:schemaRef ds:uri="http://schemas.microsoft.com/sharepoint/v3/contenttype/forms"/>
  </ds:schemaRefs>
</ds:datastoreItem>
</file>

<file path=customXml/itemProps3.xml><?xml version="1.0" encoding="utf-8"?>
<ds:datastoreItem xmlns:ds="http://schemas.openxmlformats.org/officeDocument/2006/customXml" ds:itemID="{8781A4DA-CF1C-4A4E-8FB8-D86913986C2E}"/>
</file>

<file path=docProps/app.xml><?xml version="1.0" encoding="utf-8"?>
<Properties xmlns="http://schemas.openxmlformats.org/officeDocument/2006/extended-properties" xmlns:vt="http://schemas.openxmlformats.org/officeDocument/2006/docPropsVTypes">
  <Template/>
  <TotalTime>13173</TotalTime>
  <Words>1828</Words>
  <Application>Microsoft Office PowerPoint</Application>
  <PresentationFormat>Affichage à l'écran (4:3)</PresentationFormat>
  <Paragraphs>276</Paragraphs>
  <Slides>25</Slides>
  <Notes>1</Notes>
  <HiddenSlides>0</HiddenSlides>
  <MMClips>8</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25</vt:i4>
      </vt:variant>
    </vt:vector>
  </HeadingPairs>
  <TitlesOfParts>
    <vt:vector size="31" baseType="lpstr">
      <vt:lpstr>Arial</vt:lpstr>
      <vt:lpstr>Calibri</vt:lpstr>
      <vt:lpstr>Comic Sans MS</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Diagramme de Bloc Interne (IBD)</vt:lpstr>
      <vt:lpstr>Diagramme des exigences</vt:lpstr>
      <vt:lpstr>Diagramme de Bloc (BDD)</vt:lpstr>
      <vt:lpstr>Présentation PowerPoint</vt:lpstr>
      <vt:lpstr>Présentation PowerPoint</vt:lpstr>
      <vt:lpstr>Présentation PowerPoint</vt:lpstr>
      <vt:lpstr>Présentation PowerPoint</vt:lpstr>
      <vt:lpstr>Présentation PowerPoint</vt:lpstr>
      <vt:lpstr>Présentation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SUJET_0_InterrogationSciencesIndustrielles_BanquePT_V2023</dc:title>
  <dc:creator>ROSSI FRÉDÉRIC</dc:creator>
  <cp:keywords>Banque PT</cp:keywords>
  <cp:lastModifiedBy>ROSSI FRÉDÉRIC</cp:lastModifiedBy>
  <cp:revision>292</cp:revision>
  <dcterms:created xsi:type="dcterms:W3CDTF">2010-04-13T08:55:13Z</dcterms:created>
  <dcterms:modified xsi:type="dcterms:W3CDTF">2023-02-24T07:40:05Z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0x0101002D896DFA56D7F6449249E5B1E2B4596D</vt:lpwstr>
  </property>
</Properties>
</file>